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embedTrueTypeFonts="1" saveSubsetFonts="1">
  <p:sldMasterIdLst>
    <p:sldMasterId id="2147483768" r:id="rId4"/>
  </p:sldMasterIdLst>
  <p:notesMasterIdLst>
    <p:notesMasterId r:id="rId24"/>
  </p:notesMasterIdLst>
  <p:sldIdLst>
    <p:sldId id="256" r:id="rId5"/>
    <p:sldId id="267" r:id="rId6"/>
    <p:sldId id="263" r:id="rId7"/>
    <p:sldId id="266" r:id="rId8"/>
    <p:sldId id="303" r:id="rId9"/>
    <p:sldId id="317" r:id="rId10"/>
    <p:sldId id="311" r:id="rId11"/>
    <p:sldId id="312" r:id="rId12"/>
    <p:sldId id="313" r:id="rId13"/>
    <p:sldId id="314" r:id="rId14"/>
    <p:sldId id="315" r:id="rId15"/>
    <p:sldId id="316" r:id="rId16"/>
    <p:sldId id="286" r:id="rId17"/>
    <p:sldId id="276" r:id="rId18"/>
    <p:sldId id="275" r:id="rId19"/>
    <p:sldId id="308" r:id="rId20"/>
    <p:sldId id="278" r:id="rId21"/>
    <p:sldId id="318" r:id="rId22"/>
    <p:sldId id="319" r:id="rId23"/>
  </p:sldIdLst>
  <p:sldSz cx="12192000" cy="6858000"/>
  <p:notesSz cx="7010400" cy="9296400"/>
  <p:embeddedFontLst>
    <p:embeddedFont>
      <p:font typeface="Franklin Gothic Book" panose="020B0503020102020204" pitchFamily="34" charset="0"/>
      <p:regular r:id="rId25"/>
      <p:italic r:id="rId26"/>
    </p:embeddedFont>
    <p:embeddedFont>
      <p:font typeface="Franklin Gothic Medium" panose="020B0603020102020204" pitchFamily="34" charset="0"/>
      <p:regular r:id="rId27"/>
      <p:italic r:id="rId28"/>
    </p:embeddedFont>
    <p:embeddedFont>
      <p:font typeface="Roboto" panose="02000000000000000000" pitchFamily="2" charset="0"/>
      <p:regular r:id="rId29"/>
      <p:bold r:id="rId30"/>
      <p:italic r:id="rId31"/>
      <p:boldItalic r:id="rId32"/>
    </p:embeddedFont>
    <p:embeddedFont>
      <p:font typeface="Roboto Medium" panose="02000000000000000000" pitchFamily="2" charset="0"/>
      <p:regular r:id="rId33"/>
      <p:italic r:id="rId34"/>
    </p:embeddedFont>
  </p:embeddedFontLst>
  <p:defaultTextStyle>
    <a:defPPr>
      <a:defRPr lang="en-US"/>
    </a:defPPr>
    <a:lvl1pPr algn="l" rtl="0" eaLnBrk="0" fontAlgn="base" hangingPunct="0">
      <a:spcBef>
        <a:spcPct val="0"/>
      </a:spcBef>
      <a:spcAft>
        <a:spcPct val="0"/>
      </a:spcAft>
      <a:defRPr kern="1200">
        <a:solidFill>
          <a:schemeClr val="tx1"/>
        </a:solidFill>
        <a:latin typeface="Franklin Gothic Book" panose="020B05030201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Franklin Gothic Book" panose="020B05030201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Franklin Gothic Book" panose="020B05030201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Franklin Gothic Book" panose="020B05030201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Franklin Gothic Book" panose="020B0503020102020204" pitchFamily="34" charset="0"/>
        <a:ea typeface="+mn-ea"/>
        <a:cs typeface="+mn-cs"/>
      </a:defRPr>
    </a:lvl5pPr>
    <a:lvl6pPr marL="2286000" algn="l" defTabSz="914400" rtl="0" eaLnBrk="1" latinLnBrk="0" hangingPunct="1">
      <a:defRPr kern="1200">
        <a:solidFill>
          <a:schemeClr val="tx1"/>
        </a:solidFill>
        <a:latin typeface="Franklin Gothic Book" panose="020B0503020102020204" pitchFamily="34" charset="0"/>
        <a:ea typeface="+mn-ea"/>
        <a:cs typeface="+mn-cs"/>
      </a:defRPr>
    </a:lvl6pPr>
    <a:lvl7pPr marL="2743200" algn="l" defTabSz="914400" rtl="0" eaLnBrk="1" latinLnBrk="0" hangingPunct="1">
      <a:defRPr kern="1200">
        <a:solidFill>
          <a:schemeClr val="tx1"/>
        </a:solidFill>
        <a:latin typeface="Franklin Gothic Book" panose="020B0503020102020204" pitchFamily="34" charset="0"/>
        <a:ea typeface="+mn-ea"/>
        <a:cs typeface="+mn-cs"/>
      </a:defRPr>
    </a:lvl7pPr>
    <a:lvl8pPr marL="3200400" algn="l" defTabSz="914400" rtl="0" eaLnBrk="1" latinLnBrk="0" hangingPunct="1">
      <a:defRPr kern="1200">
        <a:solidFill>
          <a:schemeClr val="tx1"/>
        </a:solidFill>
        <a:latin typeface="Franklin Gothic Book" panose="020B0503020102020204" pitchFamily="34" charset="0"/>
        <a:ea typeface="+mn-ea"/>
        <a:cs typeface="+mn-cs"/>
      </a:defRPr>
    </a:lvl8pPr>
    <a:lvl9pPr marL="3657600" algn="l" defTabSz="914400" rtl="0" eaLnBrk="1" latinLnBrk="0" hangingPunct="1">
      <a:defRPr kern="1200">
        <a:solidFill>
          <a:schemeClr val="tx1"/>
        </a:solidFill>
        <a:latin typeface="Franklin Gothic Book" panose="020B0503020102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B116B8-79A6-4B25-9F9B-9B60B6F3F4C2}" v="3" dt="2024-01-22T15:50:24.27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21" d="100"/>
          <a:sy n="121" d="100"/>
        </p:scale>
        <p:origin x="74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font" Target="fonts/font2.fntdata"/><Relationship Id="rId39" Type="http://schemas.microsoft.com/office/2015/10/relationships/revisionInfo" Target="revisionInfo.xml"/><Relationship Id="rId21" Type="http://schemas.openxmlformats.org/officeDocument/2006/relationships/slide" Target="slides/slide17.xml"/><Relationship Id="rId34" Type="http://schemas.openxmlformats.org/officeDocument/2006/relationships/font" Target="fonts/font10.fntdata"/><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font" Target="fonts/font1.fntdata"/><Relationship Id="rId33" Type="http://schemas.openxmlformats.org/officeDocument/2006/relationships/font" Target="fonts/font9.fntdata"/><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font" Target="fonts/font5.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32" Type="http://schemas.openxmlformats.org/officeDocument/2006/relationships/font" Target="fonts/font8.fntdata"/><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font" Target="fonts/font4.fntdata"/><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font" Target="fonts/font7.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font" Target="fonts/font3.fntdata"/><Relationship Id="rId30" Type="http://schemas.openxmlformats.org/officeDocument/2006/relationships/font" Target="fonts/font6.fntdata"/><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1ECE660-5F41-F10D-5111-5C69DFAAD05C}"/>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dirty="0"/>
          </a:p>
        </p:txBody>
      </p:sp>
      <p:sp>
        <p:nvSpPr>
          <p:cNvPr id="3" name="Date Placeholder 2">
            <a:extLst>
              <a:ext uri="{FF2B5EF4-FFF2-40B4-BE49-F238E27FC236}">
                <a16:creationId xmlns:a16="http://schemas.microsoft.com/office/drawing/2014/main" id="{1C63C20D-EC3C-8CB4-A899-C6FF27D6634D}"/>
              </a:ext>
            </a:extLst>
          </p:cNvPr>
          <p:cNvSpPr>
            <a:spLocks noGrp="1"/>
          </p:cNvSpPr>
          <p:nvPr>
            <p:ph type="dt" idx="1"/>
          </p:nvPr>
        </p:nvSpPr>
        <p:spPr>
          <a:xfrm>
            <a:off x="3970338" y="0"/>
            <a:ext cx="3038475" cy="466725"/>
          </a:xfrm>
          <a:prstGeom prst="rect">
            <a:avLst/>
          </a:prstGeom>
        </p:spPr>
        <p:txBody>
          <a:bodyPr vert="horz" lIns="91440" tIns="45720" rIns="91440" bIns="45720" rtlCol="0"/>
          <a:lstStyle>
            <a:lvl1pPr algn="r" eaLnBrk="1" fontAlgn="auto" hangingPunct="1">
              <a:spcBef>
                <a:spcPts val="0"/>
              </a:spcBef>
              <a:spcAft>
                <a:spcPts val="0"/>
              </a:spcAft>
              <a:defRPr sz="1200" smtClean="0">
                <a:latin typeface="+mn-lt"/>
              </a:defRPr>
            </a:lvl1pPr>
          </a:lstStyle>
          <a:p>
            <a:pPr>
              <a:defRPr/>
            </a:pPr>
            <a:fld id="{8382953E-8F4E-A148-9436-609B5C113DAF}" type="datetimeFigureOut">
              <a:rPr lang="en-US"/>
              <a:pPr>
                <a:defRPr/>
              </a:pPr>
              <a:t>1/25/24</a:t>
            </a:fld>
            <a:endParaRPr lang="en-US" dirty="0"/>
          </a:p>
        </p:txBody>
      </p:sp>
      <p:sp>
        <p:nvSpPr>
          <p:cNvPr id="4" name="Slide Image Placeholder 3">
            <a:extLst>
              <a:ext uri="{FF2B5EF4-FFF2-40B4-BE49-F238E27FC236}">
                <a16:creationId xmlns:a16="http://schemas.microsoft.com/office/drawing/2014/main" id="{A1DAB1D0-D3AD-9C13-F88A-B0D0D1277FF8}"/>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0963E343-206B-319A-1878-65E9AAC441AF}"/>
              </a:ext>
            </a:extLst>
          </p:cNvPr>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F21E99A7-4AF0-F30A-2636-46432E25A500}"/>
              </a:ext>
            </a:extLst>
          </p:cNvPr>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dirty="0"/>
          </a:p>
        </p:txBody>
      </p:sp>
      <p:sp>
        <p:nvSpPr>
          <p:cNvPr id="7" name="Slide Number Placeholder 6">
            <a:extLst>
              <a:ext uri="{FF2B5EF4-FFF2-40B4-BE49-F238E27FC236}">
                <a16:creationId xmlns:a16="http://schemas.microsoft.com/office/drawing/2014/main" id="{D79E5F47-FFB7-5978-932E-A55058A1885C}"/>
              </a:ext>
            </a:extLst>
          </p:cNvPr>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eaLnBrk="1" fontAlgn="auto" hangingPunct="1">
              <a:spcBef>
                <a:spcPts val="0"/>
              </a:spcBef>
              <a:spcAft>
                <a:spcPts val="0"/>
              </a:spcAft>
              <a:defRPr sz="1200" smtClean="0">
                <a:latin typeface="+mn-lt"/>
              </a:defRPr>
            </a:lvl1pPr>
          </a:lstStyle>
          <a:p>
            <a:pPr>
              <a:defRPr/>
            </a:pPr>
            <a:fld id="{44AB23FB-2301-6647-995F-BE4AFF61B2BE}"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4" descr="A blue and white logo&#10;&#10;Description automatically generated">
            <a:extLst>
              <a:ext uri="{FF2B5EF4-FFF2-40B4-BE49-F238E27FC236}">
                <a16:creationId xmlns:a16="http://schemas.microsoft.com/office/drawing/2014/main" id="{4FB91FDA-5A69-9796-C20E-8F79DDED183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74596" y="1520067"/>
            <a:ext cx="3420924" cy="3817866"/>
          </a:xfrm>
          <a:prstGeom prst="rect">
            <a:avLst/>
          </a:prstGeom>
        </p:spPr>
      </p:pic>
      <p:sp>
        <p:nvSpPr>
          <p:cNvPr id="7" name="Title 1">
            <a:extLst>
              <a:ext uri="{FF2B5EF4-FFF2-40B4-BE49-F238E27FC236}">
                <a16:creationId xmlns:a16="http://schemas.microsoft.com/office/drawing/2014/main" id="{DE65DB86-096E-28D5-659F-C40EF4D84D73}"/>
              </a:ext>
            </a:extLst>
          </p:cNvPr>
          <p:cNvSpPr>
            <a:spLocks noGrp="1"/>
          </p:cNvSpPr>
          <p:nvPr>
            <p:ph type="title" hasCustomPrompt="1"/>
          </p:nvPr>
        </p:nvSpPr>
        <p:spPr>
          <a:xfrm>
            <a:off x="5303520" y="2814320"/>
            <a:ext cx="5847080" cy="2523613"/>
          </a:xfrm>
          <a:prstGeom prst="rect">
            <a:avLst/>
          </a:prstGeom>
        </p:spPr>
        <p:txBody>
          <a:bodyPr/>
          <a:lstStyle>
            <a:lvl1pPr>
              <a:defRPr b="1" i="0" baseline="0">
                <a:solidFill>
                  <a:schemeClr val="tx1"/>
                </a:solidFill>
                <a:latin typeface="Roboto" panose="02000000000000000000" pitchFamily="2" charset="0"/>
                <a:ea typeface="Roboto" panose="02000000000000000000" pitchFamily="2" charset="0"/>
              </a:defRPr>
            </a:lvl1pPr>
          </a:lstStyle>
          <a:p>
            <a:r>
              <a:rPr lang="en-US" dirty="0"/>
              <a:t>CLICK TO EDIT MASTER</a:t>
            </a:r>
            <a:br>
              <a:rPr lang="en-US" dirty="0"/>
            </a:br>
            <a:r>
              <a:rPr lang="en-US" dirty="0" err="1"/>
              <a:t>xxxxxxxxx</a:t>
            </a:r>
            <a:br>
              <a:rPr lang="en-US" dirty="0"/>
            </a:br>
            <a:r>
              <a:rPr lang="en-US" dirty="0" err="1"/>
              <a:t>xxxxxxx</a:t>
            </a:r>
            <a:endParaRPr lang="en-US" dirty="0"/>
          </a:p>
        </p:txBody>
      </p:sp>
    </p:spTree>
    <p:extLst>
      <p:ext uri="{BB962C8B-B14F-4D97-AF65-F5344CB8AC3E}">
        <p14:creationId xmlns:p14="http://schemas.microsoft.com/office/powerpoint/2010/main" val="1749003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542925"/>
            <a:ext cx="10515600" cy="1147764"/>
          </a:xfrm>
          <a:prstGeom prst="rect">
            <a:avLst/>
          </a:prstGeom>
        </p:spPr>
        <p:txBody>
          <a:bodyPr/>
          <a:lstStyle>
            <a:lvl1pPr>
              <a:defRPr b="1" i="0" baseline="0">
                <a:solidFill>
                  <a:schemeClr val="bg1"/>
                </a:solidFill>
                <a:latin typeface="Roboto" panose="02000000000000000000" pitchFamily="2" charset="0"/>
                <a:ea typeface="Roboto" panose="02000000000000000000" pitchFamily="2" charset="0"/>
              </a:defRPr>
            </a:lvl1pPr>
          </a:lstStyle>
          <a:p>
            <a:r>
              <a:rPr lang="en-US" dirty="0"/>
              <a:t>Click to edit Master title style</a:t>
            </a:r>
          </a:p>
        </p:txBody>
      </p:sp>
      <p:sp>
        <p:nvSpPr>
          <p:cNvPr id="3" name="Content Placeholder 2"/>
          <p:cNvSpPr>
            <a:spLocks noGrp="1"/>
          </p:cNvSpPr>
          <p:nvPr>
            <p:ph idx="1"/>
          </p:nvPr>
        </p:nvSpPr>
        <p:spPr>
          <a:xfrm>
            <a:off x="838200" y="1825625"/>
            <a:ext cx="10515600" cy="4351338"/>
          </a:xfrm>
          <a:prstGeom prst="rect">
            <a:avLst/>
          </a:prstGeom>
        </p:spPr>
        <p:txBody>
          <a:bodyPr/>
          <a:lstStyle>
            <a:lvl1pPr>
              <a:defRPr>
                <a:latin typeface="Roboto" panose="02000000000000000000" pitchFamily="2" charset="0"/>
                <a:ea typeface="Roboto" panose="02000000000000000000" pitchFamily="2" charset="0"/>
              </a:defRPr>
            </a:lvl1pPr>
            <a:lvl2pPr>
              <a:defRPr>
                <a:latin typeface="Roboto" panose="02000000000000000000" pitchFamily="2" charset="0"/>
                <a:ea typeface="Roboto" panose="02000000000000000000" pitchFamily="2" charset="0"/>
              </a:defRPr>
            </a:lvl2pPr>
            <a:lvl3pPr>
              <a:defRPr>
                <a:latin typeface="Roboto" panose="02000000000000000000" pitchFamily="2" charset="0"/>
                <a:ea typeface="Roboto" panose="02000000000000000000" pitchFamily="2" charset="0"/>
              </a:defRPr>
            </a:lvl3pPr>
            <a:lvl4pPr>
              <a:defRPr>
                <a:latin typeface="Roboto" panose="02000000000000000000" pitchFamily="2" charset="0"/>
                <a:ea typeface="Roboto" panose="02000000000000000000" pitchFamily="2" charset="0"/>
              </a:defRPr>
            </a:lvl4pPr>
            <a:lvl5pPr>
              <a:defRPr>
                <a:latin typeface="Roboto" panose="02000000000000000000" pitchFamily="2" charset="0"/>
                <a:ea typeface="Roboto" panose="02000000000000000000"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54178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825625"/>
            <a:ext cx="5181600" cy="4351338"/>
          </a:xfrm>
          <a:prstGeom prst="rect">
            <a:avLst/>
          </a:prstGeom>
        </p:spPr>
        <p:txBody>
          <a:bodyPr/>
          <a:lstStyle>
            <a:lvl1pPr>
              <a:defRPr>
                <a:latin typeface="Roboto" panose="02000000000000000000" pitchFamily="2" charset="0"/>
                <a:ea typeface="Roboto" panose="02000000000000000000" pitchFamily="2" charset="0"/>
              </a:defRPr>
            </a:lvl1pPr>
            <a:lvl2pPr>
              <a:defRPr>
                <a:latin typeface="Roboto" panose="02000000000000000000" pitchFamily="2" charset="0"/>
                <a:ea typeface="Roboto" panose="02000000000000000000" pitchFamily="2" charset="0"/>
              </a:defRPr>
            </a:lvl2pPr>
            <a:lvl3pPr>
              <a:defRPr>
                <a:latin typeface="Roboto" panose="02000000000000000000" pitchFamily="2" charset="0"/>
                <a:ea typeface="Roboto" panose="02000000000000000000" pitchFamily="2" charset="0"/>
              </a:defRPr>
            </a:lvl3pPr>
            <a:lvl4pPr>
              <a:defRPr>
                <a:latin typeface="Roboto" panose="02000000000000000000" pitchFamily="2" charset="0"/>
                <a:ea typeface="Roboto" panose="02000000000000000000" pitchFamily="2" charset="0"/>
              </a:defRPr>
            </a:lvl4pPr>
            <a:lvl5pPr>
              <a:defRPr>
                <a:latin typeface="Roboto" panose="02000000000000000000" pitchFamily="2" charset="0"/>
                <a:ea typeface="Roboto" panose="02000000000000000000"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a:prstGeom prst="rect">
            <a:avLst/>
          </a:prstGeom>
        </p:spPr>
        <p:txBody>
          <a:bodyPr/>
          <a:lstStyle>
            <a:lvl1pPr>
              <a:defRPr>
                <a:latin typeface="Roboto" panose="02000000000000000000" pitchFamily="2" charset="0"/>
                <a:ea typeface="Roboto" panose="02000000000000000000" pitchFamily="2" charset="0"/>
              </a:defRPr>
            </a:lvl1pPr>
            <a:lvl2pPr>
              <a:defRPr>
                <a:latin typeface="Roboto" panose="02000000000000000000" pitchFamily="2" charset="0"/>
                <a:ea typeface="Roboto" panose="02000000000000000000" pitchFamily="2" charset="0"/>
              </a:defRPr>
            </a:lvl2pPr>
            <a:lvl3pPr>
              <a:defRPr>
                <a:latin typeface="Roboto" panose="02000000000000000000" pitchFamily="2" charset="0"/>
                <a:ea typeface="Roboto" panose="02000000000000000000" pitchFamily="2" charset="0"/>
              </a:defRPr>
            </a:lvl3pPr>
            <a:lvl4pPr>
              <a:defRPr>
                <a:latin typeface="Roboto" panose="02000000000000000000" pitchFamily="2" charset="0"/>
                <a:ea typeface="Roboto" panose="02000000000000000000" pitchFamily="2" charset="0"/>
              </a:defRPr>
            </a:lvl4pPr>
            <a:lvl5pPr>
              <a:defRPr>
                <a:latin typeface="Roboto" panose="02000000000000000000" pitchFamily="2" charset="0"/>
                <a:ea typeface="Roboto" panose="02000000000000000000"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0AF8B8BA-981D-F10E-F128-665FC7EBE97E}"/>
              </a:ext>
            </a:extLst>
          </p:cNvPr>
          <p:cNvSpPr>
            <a:spLocks noGrp="1"/>
          </p:cNvSpPr>
          <p:nvPr>
            <p:ph type="title"/>
          </p:nvPr>
        </p:nvSpPr>
        <p:spPr>
          <a:xfrm>
            <a:off x="838200" y="542925"/>
            <a:ext cx="10515600" cy="1147764"/>
          </a:xfrm>
          <a:prstGeom prst="rect">
            <a:avLst/>
          </a:prstGeom>
        </p:spPr>
        <p:txBody>
          <a:bodyPr/>
          <a:lstStyle>
            <a:lvl1pPr>
              <a:defRPr b="1" i="0" baseline="0">
                <a:solidFill>
                  <a:schemeClr val="bg1"/>
                </a:solidFill>
                <a:latin typeface="Roboto" panose="02000000000000000000" pitchFamily="2" charset="0"/>
                <a:ea typeface="Roboto" panose="02000000000000000000" pitchFamily="2" charset="0"/>
              </a:defRPr>
            </a:lvl1pPr>
          </a:lstStyle>
          <a:p>
            <a:r>
              <a:rPr lang="en-US" dirty="0"/>
              <a:t>Click to edit Master title style</a:t>
            </a:r>
          </a:p>
        </p:txBody>
      </p:sp>
    </p:spTree>
    <p:extLst>
      <p:ext uri="{BB962C8B-B14F-4D97-AF65-F5344CB8AC3E}">
        <p14:creationId xmlns:p14="http://schemas.microsoft.com/office/powerpoint/2010/main" val="1994535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681163"/>
            <a:ext cx="5157787" cy="823912"/>
          </a:xfrm>
          <a:prstGeom prst="rect">
            <a:avLst/>
          </a:prstGeom>
        </p:spPr>
        <p:txBody>
          <a:bodyPr anchor="b"/>
          <a:lstStyle>
            <a:lvl1pPr marL="0" indent="0">
              <a:buNone/>
              <a:defRPr sz="2400" b="0" i="0">
                <a:latin typeface="Roboto Medium" panose="02000000000000000000" pitchFamily="2" charset="0"/>
                <a:ea typeface="Roboto Medium" panose="02000000000000000000"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a:prstGeom prst="rect">
            <a:avLst/>
          </a:prstGeom>
        </p:spPr>
        <p:txBody>
          <a:bodyPr/>
          <a:lstStyle>
            <a:lvl1pPr>
              <a:defRPr>
                <a:latin typeface="Roboto" panose="02000000000000000000" pitchFamily="2" charset="0"/>
                <a:ea typeface="Roboto" panose="02000000000000000000" pitchFamily="2" charset="0"/>
              </a:defRPr>
            </a:lvl1pPr>
            <a:lvl2pPr>
              <a:defRPr>
                <a:latin typeface="Roboto" panose="02000000000000000000" pitchFamily="2" charset="0"/>
                <a:ea typeface="Roboto" panose="02000000000000000000" pitchFamily="2" charset="0"/>
              </a:defRPr>
            </a:lvl2pPr>
            <a:lvl3pPr>
              <a:defRPr>
                <a:latin typeface="Roboto" panose="02000000000000000000" pitchFamily="2" charset="0"/>
                <a:ea typeface="Roboto" panose="02000000000000000000" pitchFamily="2" charset="0"/>
              </a:defRPr>
            </a:lvl3pPr>
            <a:lvl4pPr>
              <a:defRPr>
                <a:latin typeface="Roboto" panose="02000000000000000000" pitchFamily="2" charset="0"/>
                <a:ea typeface="Roboto" panose="02000000000000000000" pitchFamily="2" charset="0"/>
              </a:defRPr>
            </a:lvl4pPr>
            <a:lvl5pPr>
              <a:defRPr>
                <a:latin typeface="Roboto" panose="02000000000000000000" pitchFamily="2" charset="0"/>
                <a:ea typeface="Roboto" panose="02000000000000000000"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a:prstGeom prst="rect">
            <a:avLst/>
          </a:prstGeom>
        </p:spPr>
        <p:txBody>
          <a:bodyPr anchor="b"/>
          <a:lstStyle>
            <a:lvl1pPr marL="0" indent="0">
              <a:buNone/>
              <a:defRPr sz="2400" b="0" i="0">
                <a:latin typeface="Roboto Medium" panose="02000000000000000000" pitchFamily="2" charset="0"/>
                <a:ea typeface="Roboto Medium" panose="02000000000000000000"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a:prstGeom prst="rect">
            <a:avLst/>
          </a:prstGeom>
        </p:spPr>
        <p:txBody>
          <a:bodyPr/>
          <a:lstStyle>
            <a:lvl1pPr>
              <a:defRPr>
                <a:latin typeface="Roboto" panose="02000000000000000000" pitchFamily="2" charset="0"/>
                <a:ea typeface="Roboto" panose="02000000000000000000" pitchFamily="2" charset="0"/>
              </a:defRPr>
            </a:lvl1pPr>
            <a:lvl2pPr>
              <a:defRPr>
                <a:latin typeface="Roboto" panose="02000000000000000000" pitchFamily="2" charset="0"/>
                <a:ea typeface="Roboto" panose="02000000000000000000" pitchFamily="2" charset="0"/>
              </a:defRPr>
            </a:lvl2pPr>
            <a:lvl3pPr>
              <a:defRPr>
                <a:latin typeface="Roboto" panose="02000000000000000000" pitchFamily="2" charset="0"/>
                <a:ea typeface="Roboto" panose="02000000000000000000" pitchFamily="2" charset="0"/>
              </a:defRPr>
            </a:lvl3pPr>
            <a:lvl4pPr>
              <a:defRPr>
                <a:latin typeface="Roboto" panose="02000000000000000000" pitchFamily="2" charset="0"/>
                <a:ea typeface="Roboto" panose="02000000000000000000" pitchFamily="2" charset="0"/>
              </a:defRPr>
            </a:lvl4pPr>
            <a:lvl5pPr>
              <a:defRPr>
                <a:latin typeface="Roboto" panose="02000000000000000000" pitchFamily="2" charset="0"/>
                <a:ea typeface="Roboto" panose="02000000000000000000"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A4F89170-1E89-9146-AB2A-60A389FB0790}"/>
              </a:ext>
            </a:extLst>
          </p:cNvPr>
          <p:cNvSpPr>
            <a:spLocks noGrp="1"/>
          </p:cNvSpPr>
          <p:nvPr>
            <p:ph type="title"/>
          </p:nvPr>
        </p:nvSpPr>
        <p:spPr>
          <a:xfrm>
            <a:off x="838200" y="542925"/>
            <a:ext cx="10515600" cy="1147764"/>
          </a:xfrm>
          <a:prstGeom prst="rect">
            <a:avLst/>
          </a:prstGeom>
        </p:spPr>
        <p:txBody>
          <a:bodyPr/>
          <a:lstStyle>
            <a:lvl1pPr>
              <a:defRPr b="1" i="0" baseline="0">
                <a:solidFill>
                  <a:schemeClr val="bg1"/>
                </a:solidFill>
                <a:latin typeface="Roboto" panose="02000000000000000000" pitchFamily="2" charset="0"/>
                <a:ea typeface="Roboto" panose="02000000000000000000" pitchFamily="2" charset="0"/>
              </a:defRPr>
            </a:lvl1pPr>
          </a:lstStyle>
          <a:p>
            <a:r>
              <a:rPr lang="en-US" dirty="0"/>
              <a:t>Click to edit Master title style</a:t>
            </a:r>
          </a:p>
        </p:txBody>
      </p:sp>
    </p:spTree>
    <p:extLst>
      <p:ext uri="{BB962C8B-B14F-4D97-AF65-F5344CB8AC3E}">
        <p14:creationId xmlns:p14="http://schemas.microsoft.com/office/powerpoint/2010/main" val="283034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EE059-5279-836A-DB17-978FC718E534}"/>
              </a:ext>
            </a:extLst>
          </p:cNvPr>
          <p:cNvSpPr>
            <a:spLocks noGrp="1"/>
          </p:cNvSpPr>
          <p:nvPr>
            <p:ph type="title"/>
          </p:nvPr>
        </p:nvSpPr>
        <p:spPr>
          <a:xfrm>
            <a:off x="838200" y="542925"/>
            <a:ext cx="10515600" cy="1147764"/>
          </a:xfrm>
          <a:prstGeom prst="rect">
            <a:avLst/>
          </a:prstGeom>
        </p:spPr>
        <p:txBody>
          <a:bodyPr/>
          <a:lstStyle>
            <a:lvl1pPr>
              <a:defRPr b="1" i="0" baseline="0">
                <a:solidFill>
                  <a:schemeClr val="bg1"/>
                </a:solidFill>
                <a:latin typeface="Roboto" panose="02000000000000000000" pitchFamily="2" charset="0"/>
                <a:ea typeface="Roboto" panose="02000000000000000000" pitchFamily="2" charset="0"/>
              </a:defRPr>
            </a:lvl1pPr>
          </a:lstStyle>
          <a:p>
            <a:r>
              <a:rPr lang="en-US" dirty="0"/>
              <a:t>Click to edit Master title style</a:t>
            </a:r>
          </a:p>
        </p:txBody>
      </p:sp>
    </p:spTree>
    <p:extLst>
      <p:ext uri="{BB962C8B-B14F-4D97-AF65-F5344CB8AC3E}">
        <p14:creationId xmlns:p14="http://schemas.microsoft.com/office/powerpoint/2010/main" val="1976321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183188" y="1933575"/>
            <a:ext cx="6172200" cy="3927475"/>
          </a:xfrm>
          <a:prstGeom prst="rect">
            <a:avLst/>
          </a:prstGeom>
        </p:spPr>
        <p:txBody>
          <a:bodyPr rtlCol="0">
            <a:normAutofit/>
          </a:bodyPr>
          <a:lstStyle>
            <a:lvl1pPr marL="0" indent="0">
              <a:buNone/>
              <a:defRPr sz="3200">
                <a:latin typeface="Roboto" panose="02000000000000000000" pitchFamily="2" charset="0"/>
                <a:ea typeface="Roboto" panose="02000000000000000000" pitchFamily="2"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839788" y="1920323"/>
            <a:ext cx="3932237" cy="3935413"/>
          </a:xfrm>
          <a:prstGeom prst="rect">
            <a:avLst/>
          </a:prstGeom>
        </p:spPr>
        <p:txBody>
          <a:bodyPr/>
          <a:lstStyle>
            <a:lvl1pPr marL="0" indent="0">
              <a:buNone/>
              <a:defRPr sz="1600">
                <a:latin typeface="Roboto" panose="02000000000000000000" pitchFamily="2" charset="0"/>
                <a:ea typeface="Roboto" panose="02000000000000000000" pitchFamily="2"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2" name="Title 1">
            <a:extLst>
              <a:ext uri="{FF2B5EF4-FFF2-40B4-BE49-F238E27FC236}">
                <a16:creationId xmlns:a16="http://schemas.microsoft.com/office/drawing/2014/main" id="{F940EC46-2781-3BC2-72FC-62E5AE02FCAF}"/>
              </a:ext>
            </a:extLst>
          </p:cNvPr>
          <p:cNvSpPr>
            <a:spLocks noGrp="1"/>
          </p:cNvSpPr>
          <p:nvPr>
            <p:ph type="title"/>
          </p:nvPr>
        </p:nvSpPr>
        <p:spPr>
          <a:xfrm>
            <a:off x="838200" y="542925"/>
            <a:ext cx="10515600" cy="1147764"/>
          </a:xfrm>
          <a:prstGeom prst="rect">
            <a:avLst/>
          </a:prstGeom>
        </p:spPr>
        <p:txBody>
          <a:bodyPr/>
          <a:lstStyle>
            <a:lvl1pPr>
              <a:defRPr b="1" i="0" baseline="0">
                <a:solidFill>
                  <a:schemeClr val="bg1"/>
                </a:solidFill>
                <a:latin typeface="Roboto" panose="02000000000000000000" pitchFamily="2" charset="0"/>
                <a:ea typeface="Roboto" panose="02000000000000000000" pitchFamily="2" charset="0"/>
              </a:defRPr>
            </a:lvl1pPr>
          </a:lstStyle>
          <a:p>
            <a:r>
              <a:rPr lang="en-US" dirty="0"/>
              <a:t>Click to edit Master title style</a:t>
            </a:r>
          </a:p>
        </p:txBody>
      </p:sp>
    </p:spTree>
    <p:extLst>
      <p:ext uri="{BB962C8B-B14F-4D97-AF65-F5344CB8AC3E}">
        <p14:creationId xmlns:p14="http://schemas.microsoft.com/office/powerpoint/2010/main" val="501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3188" y="2057400"/>
            <a:ext cx="6172200" cy="3803650"/>
          </a:xfrm>
          <a:prstGeom prst="rect">
            <a:avLst/>
          </a:prstGeom>
        </p:spPr>
        <p:txBody>
          <a:bodyPr/>
          <a:lstStyle>
            <a:lvl1pPr>
              <a:defRPr sz="3200">
                <a:latin typeface="Roboto" panose="02000000000000000000" pitchFamily="2" charset="0"/>
                <a:ea typeface="Roboto" panose="02000000000000000000" pitchFamily="2" charset="0"/>
              </a:defRPr>
            </a:lvl1pPr>
            <a:lvl2pPr>
              <a:defRPr sz="2800">
                <a:latin typeface="Roboto" panose="02000000000000000000" pitchFamily="2" charset="0"/>
                <a:ea typeface="Roboto" panose="02000000000000000000" pitchFamily="2" charset="0"/>
              </a:defRPr>
            </a:lvl2pPr>
            <a:lvl3pPr>
              <a:defRPr sz="2400">
                <a:latin typeface="Roboto" panose="02000000000000000000" pitchFamily="2" charset="0"/>
                <a:ea typeface="Roboto" panose="02000000000000000000" pitchFamily="2" charset="0"/>
              </a:defRPr>
            </a:lvl3pPr>
            <a:lvl4pPr>
              <a:defRPr sz="2000">
                <a:latin typeface="Roboto" panose="02000000000000000000" pitchFamily="2" charset="0"/>
                <a:ea typeface="Roboto" panose="02000000000000000000" pitchFamily="2" charset="0"/>
              </a:defRPr>
            </a:lvl4pPr>
            <a:lvl5pPr>
              <a:defRPr sz="2000">
                <a:latin typeface="Roboto" panose="02000000000000000000" pitchFamily="2" charset="0"/>
                <a:ea typeface="Roboto" panose="02000000000000000000" pitchFamily="2"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atin typeface="Roboto" panose="02000000000000000000" pitchFamily="2" charset="0"/>
                <a:ea typeface="Roboto" panose="02000000000000000000" pitchFamily="2"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2" name="Title 1">
            <a:extLst>
              <a:ext uri="{FF2B5EF4-FFF2-40B4-BE49-F238E27FC236}">
                <a16:creationId xmlns:a16="http://schemas.microsoft.com/office/drawing/2014/main" id="{B365B0D6-A22F-71DE-04C6-8F9244C2BD37}"/>
              </a:ext>
            </a:extLst>
          </p:cNvPr>
          <p:cNvSpPr>
            <a:spLocks noGrp="1"/>
          </p:cNvSpPr>
          <p:nvPr>
            <p:ph type="title"/>
          </p:nvPr>
        </p:nvSpPr>
        <p:spPr>
          <a:xfrm>
            <a:off x="838200" y="542925"/>
            <a:ext cx="10515600" cy="1147764"/>
          </a:xfrm>
          <a:prstGeom prst="rect">
            <a:avLst/>
          </a:prstGeom>
        </p:spPr>
        <p:txBody>
          <a:bodyPr/>
          <a:lstStyle>
            <a:lvl1pPr>
              <a:defRPr b="1" i="0" baseline="0">
                <a:solidFill>
                  <a:schemeClr val="bg1"/>
                </a:solidFill>
                <a:latin typeface="Roboto" panose="02000000000000000000" pitchFamily="2" charset="0"/>
                <a:ea typeface="Roboto" panose="02000000000000000000" pitchFamily="2" charset="0"/>
              </a:defRPr>
            </a:lvl1pPr>
          </a:lstStyle>
          <a:p>
            <a:r>
              <a:rPr lang="en-US" dirty="0"/>
              <a:t>Click to edit Master title style</a:t>
            </a:r>
          </a:p>
        </p:txBody>
      </p:sp>
    </p:spTree>
    <p:extLst>
      <p:ext uri="{BB962C8B-B14F-4D97-AF65-F5344CB8AC3E}">
        <p14:creationId xmlns:p14="http://schemas.microsoft.com/office/powerpoint/2010/main" val="26388647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2051A-4B69-588F-E9D9-6BA28F7F9E2A}"/>
              </a:ext>
            </a:extLst>
          </p:cNvPr>
          <p:cNvSpPr>
            <a:spLocks noGrp="1"/>
          </p:cNvSpPr>
          <p:nvPr>
            <p:ph type="title"/>
          </p:nvPr>
        </p:nvSpPr>
        <p:spPr>
          <a:xfrm>
            <a:off x="838200" y="542925"/>
            <a:ext cx="10515600" cy="1147764"/>
          </a:xfrm>
          <a:prstGeom prst="rect">
            <a:avLst/>
          </a:prstGeom>
        </p:spPr>
        <p:txBody>
          <a:bodyPr/>
          <a:lstStyle>
            <a:lvl1pPr>
              <a:defRPr b="1" i="0" baseline="0">
                <a:solidFill>
                  <a:schemeClr val="bg1"/>
                </a:solidFill>
                <a:latin typeface="Roboto" panose="02000000000000000000" pitchFamily="2" charset="0"/>
                <a:ea typeface="Roboto" panose="02000000000000000000" pitchFamily="2" charset="0"/>
              </a:defRPr>
            </a:lvl1pPr>
          </a:lstStyle>
          <a:p>
            <a:r>
              <a:rPr lang="en-US" dirty="0"/>
              <a:t>Click to edit Master title style</a:t>
            </a:r>
          </a:p>
        </p:txBody>
      </p:sp>
    </p:spTree>
    <p:extLst>
      <p:ext uri="{BB962C8B-B14F-4D97-AF65-F5344CB8AC3E}">
        <p14:creationId xmlns:p14="http://schemas.microsoft.com/office/powerpoint/2010/main" val="1020732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8FAADC"/>
            </a:gs>
            <a:gs pos="51000">
              <a:srgbClr val="FFFFFF"/>
            </a:gs>
            <a:gs pos="100000">
              <a:srgbClr val="8FAADC"/>
            </a:gs>
          </a:gsLst>
          <a:lin ang="5400000" scaled="0"/>
          <a:tileRect/>
        </a:gra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3C4C192-12FB-A52D-7EE2-8BBD326951EF}"/>
              </a:ext>
            </a:extLst>
          </p:cNvPr>
          <p:cNvSpPr/>
          <p:nvPr/>
        </p:nvSpPr>
        <p:spPr>
          <a:xfrm>
            <a:off x="0" y="0"/>
            <a:ext cx="12192000" cy="6910388"/>
          </a:xfrm>
          <a:prstGeom prst="rect">
            <a:avLst/>
          </a:prstGeom>
          <a:gradFill flip="none" rotWithShape="1">
            <a:gsLst>
              <a:gs pos="0">
                <a:schemeClr val="accent1">
                  <a:alpha val="49497"/>
                </a:schemeClr>
              </a:gs>
              <a:gs pos="51000">
                <a:schemeClr val="accent5">
                  <a:lumMod val="0"/>
                  <a:lumOff val="100000"/>
                </a:schemeClr>
              </a:gs>
              <a:gs pos="100000">
                <a:schemeClr val="accent5">
                  <a:lumMod val="100000"/>
                  <a:alpha val="64952"/>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6" name="Diagonal Stripe 15">
            <a:extLst>
              <a:ext uri="{FF2B5EF4-FFF2-40B4-BE49-F238E27FC236}">
                <a16:creationId xmlns:a16="http://schemas.microsoft.com/office/drawing/2014/main" id="{1E164D59-2E1F-D70F-9AB0-CAFA5536B8CE}"/>
              </a:ext>
            </a:extLst>
          </p:cNvPr>
          <p:cNvSpPr/>
          <p:nvPr userDrawn="1"/>
        </p:nvSpPr>
        <p:spPr>
          <a:xfrm rot="10800000">
            <a:off x="1581150" y="-76200"/>
            <a:ext cx="10610850" cy="6972300"/>
          </a:xfrm>
          <a:prstGeom prst="diagStripe">
            <a:avLst>
              <a:gd name="adj" fmla="val 45856"/>
            </a:avLst>
          </a:prstGeom>
          <a:gradFill>
            <a:gsLst>
              <a:gs pos="5000">
                <a:schemeClr val="accent1">
                  <a:lumMod val="60000"/>
                  <a:lumOff val="40000"/>
                </a:schemeClr>
              </a:gs>
              <a:gs pos="48000">
                <a:schemeClr val="accent1">
                  <a:lumMod val="0"/>
                  <a:lumOff val="100000"/>
                </a:schemeClr>
              </a:gs>
              <a:gs pos="93000">
                <a:schemeClr val="accent5">
                  <a:lumMod val="60000"/>
                  <a:lumOff val="40000"/>
                </a:schemeClr>
              </a:gs>
            </a:gsLst>
            <a:lin ang="5400000" scaled="0"/>
          </a:gradFill>
          <a:ln>
            <a:solidFill>
              <a:schemeClr val="accent1">
                <a:shade val="50000"/>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schemeClr val="tx1"/>
              </a:solidFill>
            </a:endParaRPr>
          </a:p>
        </p:txBody>
      </p:sp>
      <p:sp>
        <p:nvSpPr>
          <p:cNvPr id="3" name="Rectangle 2">
            <a:extLst>
              <a:ext uri="{FF2B5EF4-FFF2-40B4-BE49-F238E27FC236}">
                <a16:creationId xmlns:a16="http://schemas.microsoft.com/office/drawing/2014/main" id="{7B7C7994-2BE3-E878-564A-B26F7074FDEA}"/>
              </a:ext>
            </a:extLst>
          </p:cNvPr>
          <p:cNvSpPr/>
          <p:nvPr userDrawn="1"/>
        </p:nvSpPr>
        <p:spPr>
          <a:xfrm>
            <a:off x="0" y="6353175"/>
            <a:ext cx="12192000" cy="557213"/>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 name="Rectangle 1">
            <a:extLst>
              <a:ext uri="{FF2B5EF4-FFF2-40B4-BE49-F238E27FC236}">
                <a16:creationId xmlns:a16="http://schemas.microsoft.com/office/drawing/2014/main" id="{1E78BC38-AB70-E97E-8D7D-C98C3FBB11DC}"/>
              </a:ext>
            </a:extLst>
          </p:cNvPr>
          <p:cNvSpPr/>
          <p:nvPr userDrawn="1"/>
        </p:nvSpPr>
        <p:spPr>
          <a:xfrm>
            <a:off x="0" y="0"/>
            <a:ext cx="12192000" cy="1719263"/>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9" name="Footer Placeholder 4">
            <a:extLst>
              <a:ext uri="{FF2B5EF4-FFF2-40B4-BE49-F238E27FC236}">
                <a16:creationId xmlns:a16="http://schemas.microsoft.com/office/drawing/2014/main" id="{4D8A1031-9BBB-363C-A7BB-A2BC4CDB90B9}"/>
              </a:ext>
            </a:extLst>
          </p:cNvPr>
          <p:cNvSpPr txBox="1">
            <a:spLocks/>
          </p:cNvSpPr>
          <p:nvPr userDrawn="1"/>
        </p:nvSpPr>
        <p:spPr>
          <a:xfrm>
            <a:off x="1023938" y="6397625"/>
            <a:ext cx="5548312" cy="365125"/>
          </a:xfrm>
          <a:prstGeom prst="rect">
            <a:avLst/>
          </a:prstGeom>
        </p:spPr>
        <p:txBody>
          <a:bodyPr/>
          <a:lstStyle>
            <a:defPPr>
              <a:defRPr lang="en-US"/>
            </a:defPPr>
            <a:lvl1pPr algn="l" rtl="0" eaLnBrk="0" fontAlgn="base" hangingPunct="0">
              <a:spcBef>
                <a:spcPct val="0"/>
              </a:spcBef>
              <a:spcAft>
                <a:spcPct val="0"/>
              </a:spcAft>
              <a:defRPr b="1" i="0" kern="1200" cap="all" baseline="0" dirty="0">
                <a:solidFill>
                  <a:schemeClr val="bg1"/>
                </a:solidFill>
                <a:latin typeface="Franklin Gothic Book" panose="020B05030201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Franklin Gothic Book" panose="020B05030201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Franklin Gothic Book" panose="020B05030201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Franklin Gothic Book" panose="020B05030201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Franklin Gothic Book" panose="020B0503020102020204" pitchFamily="34" charset="0"/>
                <a:ea typeface="+mn-ea"/>
                <a:cs typeface="+mn-cs"/>
              </a:defRPr>
            </a:lvl5pPr>
            <a:lvl6pPr marL="2286000" algn="l" defTabSz="914400" rtl="0" eaLnBrk="1" latinLnBrk="0" hangingPunct="1">
              <a:defRPr kern="1200">
                <a:solidFill>
                  <a:schemeClr val="tx1"/>
                </a:solidFill>
                <a:latin typeface="Franklin Gothic Book" panose="020B0503020102020204" pitchFamily="34" charset="0"/>
                <a:ea typeface="+mn-ea"/>
                <a:cs typeface="+mn-cs"/>
              </a:defRPr>
            </a:lvl6pPr>
            <a:lvl7pPr marL="2743200" algn="l" defTabSz="914400" rtl="0" eaLnBrk="1" latinLnBrk="0" hangingPunct="1">
              <a:defRPr kern="1200">
                <a:solidFill>
                  <a:schemeClr val="tx1"/>
                </a:solidFill>
                <a:latin typeface="Franklin Gothic Book" panose="020B0503020102020204" pitchFamily="34" charset="0"/>
                <a:ea typeface="+mn-ea"/>
                <a:cs typeface="+mn-cs"/>
              </a:defRPr>
            </a:lvl7pPr>
            <a:lvl8pPr marL="3200400" algn="l" defTabSz="914400" rtl="0" eaLnBrk="1" latinLnBrk="0" hangingPunct="1">
              <a:defRPr kern="1200">
                <a:solidFill>
                  <a:schemeClr val="tx1"/>
                </a:solidFill>
                <a:latin typeface="Franklin Gothic Book" panose="020B0503020102020204" pitchFamily="34" charset="0"/>
                <a:ea typeface="+mn-ea"/>
                <a:cs typeface="+mn-cs"/>
              </a:defRPr>
            </a:lvl8pPr>
            <a:lvl9pPr marL="3657600" algn="l" defTabSz="914400" rtl="0" eaLnBrk="1" latinLnBrk="0" hangingPunct="1">
              <a:defRPr kern="1200">
                <a:solidFill>
                  <a:schemeClr val="tx1"/>
                </a:solidFill>
                <a:latin typeface="Franklin Gothic Book" panose="020B0503020102020204" pitchFamily="34" charset="0"/>
                <a:ea typeface="+mn-ea"/>
                <a:cs typeface="+mn-cs"/>
              </a:defRPr>
            </a:lvl9pPr>
          </a:lstStyle>
          <a:p>
            <a:pPr>
              <a:defRPr/>
            </a:pPr>
            <a:r>
              <a:rPr lang="en-US" sz="1600" b="0" i="0" dirty="0">
                <a:latin typeface="Roboto Medium" panose="02000000000000000000" pitchFamily="2" charset="0"/>
                <a:ea typeface="Roboto Medium" panose="02000000000000000000" pitchFamily="2" charset="0"/>
              </a:rPr>
              <a:t>Central Connecticut State University</a:t>
            </a:r>
          </a:p>
        </p:txBody>
      </p:sp>
      <p:sp>
        <p:nvSpPr>
          <p:cNvPr id="10" name="Slide Number Placeholder 5">
            <a:extLst>
              <a:ext uri="{FF2B5EF4-FFF2-40B4-BE49-F238E27FC236}">
                <a16:creationId xmlns:a16="http://schemas.microsoft.com/office/drawing/2014/main" id="{10A3DD50-1BFF-18BF-A5E4-1E196037A4BE}"/>
              </a:ext>
            </a:extLst>
          </p:cNvPr>
          <p:cNvSpPr txBox="1">
            <a:spLocks/>
          </p:cNvSpPr>
          <p:nvPr userDrawn="1"/>
        </p:nvSpPr>
        <p:spPr>
          <a:xfrm>
            <a:off x="11264202" y="6449218"/>
            <a:ext cx="713485" cy="365125"/>
          </a:xfrm>
          <a:prstGeom prst="rect">
            <a:avLst/>
          </a:prstGeom>
        </p:spPr>
        <p:txBody>
          <a:bodyPr/>
          <a:lstStyle>
            <a:defPPr>
              <a:defRPr lang="en-US"/>
            </a:defPPr>
            <a:lvl1pPr algn="l" rtl="0" eaLnBrk="0" fontAlgn="base" hangingPunct="0">
              <a:spcBef>
                <a:spcPct val="0"/>
              </a:spcBef>
              <a:spcAft>
                <a:spcPct val="0"/>
              </a:spcAft>
              <a:defRPr kern="1200" baseline="0" smtClean="0">
                <a:solidFill>
                  <a:schemeClr val="bg1"/>
                </a:solidFill>
                <a:latin typeface="Franklin Gothic Book" panose="020B05030201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Franklin Gothic Book" panose="020B05030201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Franklin Gothic Book" panose="020B05030201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Franklin Gothic Book" panose="020B05030201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Franklin Gothic Book" panose="020B0503020102020204" pitchFamily="34" charset="0"/>
                <a:ea typeface="+mn-ea"/>
                <a:cs typeface="+mn-cs"/>
              </a:defRPr>
            </a:lvl5pPr>
            <a:lvl6pPr marL="2286000" algn="l" defTabSz="914400" rtl="0" eaLnBrk="1" latinLnBrk="0" hangingPunct="1">
              <a:defRPr kern="1200">
                <a:solidFill>
                  <a:schemeClr val="tx1"/>
                </a:solidFill>
                <a:latin typeface="Franklin Gothic Book" panose="020B0503020102020204" pitchFamily="34" charset="0"/>
                <a:ea typeface="+mn-ea"/>
                <a:cs typeface="+mn-cs"/>
              </a:defRPr>
            </a:lvl6pPr>
            <a:lvl7pPr marL="2743200" algn="l" defTabSz="914400" rtl="0" eaLnBrk="1" latinLnBrk="0" hangingPunct="1">
              <a:defRPr kern="1200">
                <a:solidFill>
                  <a:schemeClr val="tx1"/>
                </a:solidFill>
                <a:latin typeface="Franklin Gothic Book" panose="020B0503020102020204" pitchFamily="34" charset="0"/>
                <a:ea typeface="+mn-ea"/>
                <a:cs typeface="+mn-cs"/>
              </a:defRPr>
            </a:lvl7pPr>
            <a:lvl8pPr marL="3200400" algn="l" defTabSz="914400" rtl="0" eaLnBrk="1" latinLnBrk="0" hangingPunct="1">
              <a:defRPr kern="1200">
                <a:solidFill>
                  <a:schemeClr val="tx1"/>
                </a:solidFill>
                <a:latin typeface="Franklin Gothic Book" panose="020B0503020102020204" pitchFamily="34" charset="0"/>
                <a:ea typeface="+mn-ea"/>
                <a:cs typeface="+mn-cs"/>
              </a:defRPr>
            </a:lvl8pPr>
            <a:lvl9pPr marL="3657600" algn="l" defTabSz="914400" rtl="0" eaLnBrk="1" latinLnBrk="0" hangingPunct="1">
              <a:defRPr kern="1200">
                <a:solidFill>
                  <a:schemeClr val="tx1"/>
                </a:solidFill>
                <a:latin typeface="Franklin Gothic Book" panose="020B0503020102020204" pitchFamily="34" charset="0"/>
                <a:ea typeface="+mn-ea"/>
                <a:cs typeface="+mn-cs"/>
              </a:defRPr>
            </a:lvl9pPr>
          </a:lstStyle>
          <a:p>
            <a:pPr>
              <a:defRPr/>
            </a:pPr>
            <a:fld id="{CB3F39DF-2346-E348-B0DE-CC11A708166E}" type="slidenum">
              <a:rPr lang="en-US" sz="1400" smtClean="0">
                <a:latin typeface="Roboto" panose="02000000000000000000" pitchFamily="2" charset="0"/>
                <a:ea typeface="Roboto" panose="02000000000000000000" pitchFamily="2" charset="0"/>
              </a:rPr>
              <a:pPr>
                <a:defRPr/>
              </a:pPr>
              <a:t>‹#›</a:t>
            </a:fld>
            <a:endParaRPr lang="en-US" dirty="0">
              <a:latin typeface="Roboto" panose="02000000000000000000" pitchFamily="2" charset="0"/>
              <a:ea typeface="Roboto" panose="02000000000000000000" pitchFamily="2" charset="0"/>
            </a:endParaRPr>
          </a:p>
        </p:txBody>
      </p:sp>
      <p:pic>
        <p:nvPicPr>
          <p:cNvPr id="5" name="Picture 4" descr="A blue and white logo&#10;&#10;Description automatically generated">
            <a:extLst>
              <a:ext uri="{FF2B5EF4-FFF2-40B4-BE49-F238E27FC236}">
                <a16:creationId xmlns:a16="http://schemas.microsoft.com/office/drawing/2014/main" id="{BFB584AC-C052-35B7-959C-713C6680EEF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305594" y="5769845"/>
            <a:ext cx="617220" cy="1024178"/>
          </a:xfrm>
          <a:prstGeom prst="rect">
            <a:avLst/>
          </a:prstGeom>
        </p:spPr>
      </p:pic>
    </p:spTree>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Lst>
  <p:hf hdr="0" dt="0"/>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Franklin Gothic Medium" panose="020B0603020102020204" pitchFamily="34" charset="0"/>
        </a:defRPr>
      </a:lvl2pPr>
      <a:lvl3pPr algn="l" rtl="0" fontAlgn="base">
        <a:lnSpc>
          <a:spcPct val="90000"/>
        </a:lnSpc>
        <a:spcBef>
          <a:spcPct val="0"/>
        </a:spcBef>
        <a:spcAft>
          <a:spcPct val="0"/>
        </a:spcAft>
        <a:defRPr sz="4400">
          <a:solidFill>
            <a:schemeClr val="tx1"/>
          </a:solidFill>
          <a:latin typeface="Franklin Gothic Medium" panose="020B0603020102020204" pitchFamily="34" charset="0"/>
        </a:defRPr>
      </a:lvl3pPr>
      <a:lvl4pPr algn="l" rtl="0" fontAlgn="base">
        <a:lnSpc>
          <a:spcPct val="90000"/>
        </a:lnSpc>
        <a:spcBef>
          <a:spcPct val="0"/>
        </a:spcBef>
        <a:spcAft>
          <a:spcPct val="0"/>
        </a:spcAft>
        <a:defRPr sz="4400">
          <a:solidFill>
            <a:schemeClr val="tx1"/>
          </a:solidFill>
          <a:latin typeface="Franklin Gothic Medium" panose="020B0603020102020204" pitchFamily="34" charset="0"/>
        </a:defRPr>
      </a:lvl4pPr>
      <a:lvl5pPr algn="l" rtl="0" fontAlgn="base">
        <a:lnSpc>
          <a:spcPct val="90000"/>
        </a:lnSpc>
        <a:spcBef>
          <a:spcPct val="0"/>
        </a:spcBef>
        <a:spcAft>
          <a:spcPct val="0"/>
        </a:spcAft>
        <a:defRPr sz="4400">
          <a:solidFill>
            <a:schemeClr val="tx1"/>
          </a:solidFill>
          <a:latin typeface="Franklin Gothic Medium" panose="020B0603020102020204" pitchFamily="34" charset="0"/>
        </a:defRPr>
      </a:lvl5pPr>
      <a:lvl6pPr marL="457200" algn="l" rtl="0" fontAlgn="base">
        <a:lnSpc>
          <a:spcPct val="90000"/>
        </a:lnSpc>
        <a:spcBef>
          <a:spcPct val="0"/>
        </a:spcBef>
        <a:spcAft>
          <a:spcPct val="0"/>
        </a:spcAft>
        <a:defRPr sz="4400">
          <a:solidFill>
            <a:schemeClr val="tx1"/>
          </a:solidFill>
          <a:latin typeface="Franklin Gothic Medium" panose="020B0603020102020204" pitchFamily="34" charset="0"/>
        </a:defRPr>
      </a:lvl6pPr>
      <a:lvl7pPr marL="914400" algn="l" rtl="0" fontAlgn="base">
        <a:lnSpc>
          <a:spcPct val="90000"/>
        </a:lnSpc>
        <a:spcBef>
          <a:spcPct val="0"/>
        </a:spcBef>
        <a:spcAft>
          <a:spcPct val="0"/>
        </a:spcAft>
        <a:defRPr sz="4400">
          <a:solidFill>
            <a:schemeClr val="tx1"/>
          </a:solidFill>
          <a:latin typeface="Franklin Gothic Medium" panose="020B0603020102020204" pitchFamily="34" charset="0"/>
        </a:defRPr>
      </a:lvl7pPr>
      <a:lvl8pPr marL="1371600" algn="l" rtl="0" fontAlgn="base">
        <a:lnSpc>
          <a:spcPct val="90000"/>
        </a:lnSpc>
        <a:spcBef>
          <a:spcPct val="0"/>
        </a:spcBef>
        <a:spcAft>
          <a:spcPct val="0"/>
        </a:spcAft>
        <a:defRPr sz="4400">
          <a:solidFill>
            <a:schemeClr val="tx1"/>
          </a:solidFill>
          <a:latin typeface="Franklin Gothic Medium" panose="020B0603020102020204" pitchFamily="34" charset="0"/>
        </a:defRPr>
      </a:lvl8pPr>
      <a:lvl9pPr marL="1828800" algn="l" rtl="0" fontAlgn="base">
        <a:lnSpc>
          <a:spcPct val="90000"/>
        </a:lnSpc>
        <a:spcBef>
          <a:spcPct val="0"/>
        </a:spcBef>
        <a:spcAft>
          <a:spcPct val="0"/>
        </a:spcAft>
        <a:defRPr sz="4400">
          <a:solidFill>
            <a:schemeClr val="tx1"/>
          </a:solidFill>
          <a:latin typeface="Franklin Gothic Medium" panose="020B060302010202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norma.rivera@ccsu.edu"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ct.edu/hr/retirement#sessions" TargetMode="External"/><Relationship Id="rId2" Type="http://schemas.openxmlformats.org/officeDocument/2006/relationships/hyperlink" Target="https://osc.ct.gov/retirement/sers/counseling/"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20C10-3EC8-6659-53B3-4A7D9EC863F0}"/>
              </a:ext>
            </a:extLst>
          </p:cNvPr>
          <p:cNvSpPr>
            <a:spLocks noGrp="1"/>
          </p:cNvSpPr>
          <p:nvPr>
            <p:ph type="title"/>
          </p:nvPr>
        </p:nvSpPr>
        <p:spPr/>
        <p:txBody>
          <a:bodyPr/>
          <a:lstStyle/>
          <a:p>
            <a:pPr algn="ctr"/>
            <a:r>
              <a:rPr lang="en-US" dirty="0"/>
              <a:t>Retirement Incentive</a:t>
            </a:r>
            <a:br>
              <a:rPr lang="en-US" dirty="0"/>
            </a:br>
            <a:br>
              <a:rPr lang="en-US" dirty="0"/>
            </a:br>
            <a:r>
              <a:rPr lang="en-US" dirty="0"/>
              <a:t>2023</a:t>
            </a:r>
          </a:p>
        </p:txBody>
      </p:sp>
    </p:spTree>
    <p:extLst>
      <p:ext uri="{BB962C8B-B14F-4D97-AF65-F5344CB8AC3E}">
        <p14:creationId xmlns:p14="http://schemas.microsoft.com/office/powerpoint/2010/main" val="34016343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EBA0C-66F2-804E-3ACB-4656152CE8B2}"/>
              </a:ext>
            </a:extLst>
          </p:cNvPr>
          <p:cNvSpPr>
            <a:spLocks noGrp="1"/>
          </p:cNvSpPr>
          <p:nvPr>
            <p:ph type="title"/>
          </p:nvPr>
        </p:nvSpPr>
        <p:spPr/>
        <p:txBody>
          <a:bodyPr/>
          <a:lstStyle/>
          <a:p>
            <a:r>
              <a:rPr lang="en-US" dirty="0"/>
              <a:t>“Normal Retirement” – Alternate Retirement Program (ARP)</a:t>
            </a:r>
          </a:p>
        </p:txBody>
      </p:sp>
      <p:sp>
        <p:nvSpPr>
          <p:cNvPr id="3" name="Content Placeholder 2">
            <a:extLst>
              <a:ext uri="{FF2B5EF4-FFF2-40B4-BE49-F238E27FC236}">
                <a16:creationId xmlns:a16="http://schemas.microsoft.com/office/drawing/2014/main" id="{B03E6F40-E6E5-431C-61F9-718C73CECBE3}"/>
              </a:ext>
            </a:extLst>
          </p:cNvPr>
          <p:cNvSpPr>
            <a:spLocks noGrp="1"/>
          </p:cNvSpPr>
          <p:nvPr>
            <p:ph idx="1"/>
          </p:nvPr>
        </p:nvSpPr>
        <p:spPr/>
        <p:txBody>
          <a:bodyPr/>
          <a:lstStyle/>
          <a:p>
            <a:pPr algn="ctr"/>
            <a:endParaRPr lang="en-US" dirty="0"/>
          </a:p>
          <a:p>
            <a:pPr algn="ctr"/>
            <a:r>
              <a:rPr lang="en-US" dirty="0"/>
              <a:t>Age 65 with at least 10 years of participation</a:t>
            </a:r>
          </a:p>
          <a:p>
            <a:pPr marL="0" indent="0" algn="ctr">
              <a:buNone/>
            </a:pPr>
            <a:endParaRPr lang="en-US" dirty="0"/>
          </a:p>
        </p:txBody>
      </p:sp>
    </p:spTree>
    <p:extLst>
      <p:ext uri="{BB962C8B-B14F-4D97-AF65-F5344CB8AC3E}">
        <p14:creationId xmlns:p14="http://schemas.microsoft.com/office/powerpoint/2010/main" val="18942418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EBA0C-66F2-804E-3ACB-4656152CE8B2}"/>
              </a:ext>
            </a:extLst>
          </p:cNvPr>
          <p:cNvSpPr>
            <a:spLocks noGrp="1"/>
          </p:cNvSpPr>
          <p:nvPr>
            <p:ph type="title"/>
          </p:nvPr>
        </p:nvSpPr>
        <p:spPr/>
        <p:txBody>
          <a:bodyPr/>
          <a:lstStyle/>
          <a:p>
            <a:r>
              <a:rPr lang="en-US" dirty="0"/>
              <a:t>“Normal Retirement” – CT Teachers’ Retirement Board Program (TRB)</a:t>
            </a:r>
          </a:p>
        </p:txBody>
      </p:sp>
      <p:sp>
        <p:nvSpPr>
          <p:cNvPr id="3" name="Content Placeholder 2">
            <a:extLst>
              <a:ext uri="{FF2B5EF4-FFF2-40B4-BE49-F238E27FC236}">
                <a16:creationId xmlns:a16="http://schemas.microsoft.com/office/drawing/2014/main" id="{B03E6F40-E6E5-431C-61F9-718C73CECBE3}"/>
              </a:ext>
            </a:extLst>
          </p:cNvPr>
          <p:cNvSpPr>
            <a:spLocks noGrp="1"/>
          </p:cNvSpPr>
          <p:nvPr>
            <p:ph idx="1"/>
          </p:nvPr>
        </p:nvSpPr>
        <p:spPr/>
        <p:txBody>
          <a:bodyPr/>
          <a:lstStyle/>
          <a:p>
            <a:pPr algn="ctr"/>
            <a:endParaRPr lang="en-US" dirty="0"/>
          </a:p>
          <a:p>
            <a:pPr algn="ctr"/>
            <a:r>
              <a:rPr lang="en-US" dirty="0"/>
              <a:t>Age 60 with 20 years of eligible Connecticut service</a:t>
            </a:r>
          </a:p>
          <a:p>
            <a:pPr marL="0" indent="0" algn="ctr">
              <a:buNone/>
            </a:pPr>
            <a:r>
              <a:rPr lang="en-US" dirty="0"/>
              <a:t>OR</a:t>
            </a:r>
          </a:p>
          <a:p>
            <a:pPr algn="ctr"/>
            <a:r>
              <a:rPr lang="en-US" dirty="0"/>
              <a:t>Any age with at least 35 years of service (25 of those years must be eligible CT service)</a:t>
            </a:r>
          </a:p>
          <a:p>
            <a:pPr marL="0" indent="0" algn="ctr">
              <a:buNone/>
            </a:pPr>
            <a:endParaRPr lang="en-US" dirty="0"/>
          </a:p>
        </p:txBody>
      </p:sp>
    </p:spTree>
    <p:extLst>
      <p:ext uri="{BB962C8B-B14F-4D97-AF65-F5344CB8AC3E}">
        <p14:creationId xmlns:p14="http://schemas.microsoft.com/office/powerpoint/2010/main" val="12904299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EBA0C-66F2-804E-3ACB-4656152CE8B2}"/>
              </a:ext>
            </a:extLst>
          </p:cNvPr>
          <p:cNvSpPr>
            <a:spLocks noGrp="1"/>
          </p:cNvSpPr>
          <p:nvPr>
            <p:ph type="title"/>
          </p:nvPr>
        </p:nvSpPr>
        <p:spPr/>
        <p:txBody>
          <a:bodyPr/>
          <a:lstStyle/>
          <a:p>
            <a:r>
              <a:rPr lang="en-US" dirty="0"/>
              <a:t>“Normal Retirement” – Grandfathering</a:t>
            </a:r>
          </a:p>
        </p:txBody>
      </p:sp>
      <p:sp>
        <p:nvSpPr>
          <p:cNvPr id="3" name="Content Placeholder 2">
            <a:extLst>
              <a:ext uri="{FF2B5EF4-FFF2-40B4-BE49-F238E27FC236}">
                <a16:creationId xmlns:a16="http://schemas.microsoft.com/office/drawing/2014/main" id="{B03E6F40-E6E5-431C-61F9-718C73CECBE3}"/>
              </a:ext>
            </a:extLst>
          </p:cNvPr>
          <p:cNvSpPr>
            <a:spLocks noGrp="1"/>
          </p:cNvSpPr>
          <p:nvPr>
            <p:ph idx="1"/>
          </p:nvPr>
        </p:nvSpPr>
        <p:spPr/>
        <p:txBody>
          <a:bodyPr/>
          <a:lstStyle/>
          <a:p>
            <a:pPr algn="ctr"/>
            <a:endParaRPr lang="en-US" dirty="0"/>
          </a:p>
          <a:p>
            <a:r>
              <a:rPr lang="en-US" dirty="0"/>
              <a:t>Look for a deduction labeled “RetGrfSERS” or “RetGrfthHy” on your paystub – this deduction indicates that you are grandfathered under the previous retirement rules</a:t>
            </a:r>
          </a:p>
          <a:p>
            <a:pPr marL="0" indent="0" algn="ctr">
              <a:buNone/>
            </a:pPr>
            <a:r>
              <a:rPr lang="en-US" dirty="0"/>
              <a:t>OR</a:t>
            </a:r>
          </a:p>
          <a:p>
            <a:r>
              <a:rPr lang="en-US" dirty="0"/>
              <a:t>Automatic Grandfathering Due to Age and Service: if you were either age 60 with 25 years of service or age 62 with 10 years of service by July 1, 2022, you would have been automatically grandfathered with no deduction required</a:t>
            </a:r>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17562390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B2AF3-AC82-0855-AA37-D5F57A946B98}"/>
              </a:ext>
            </a:extLst>
          </p:cNvPr>
          <p:cNvSpPr>
            <a:spLocks noGrp="1"/>
          </p:cNvSpPr>
          <p:nvPr>
            <p:ph type="title"/>
          </p:nvPr>
        </p:nvSpPr>
        <p:spPr/>
        <p:txBody>
          <a:bodyPr/>
          <a:lstStyle/>
          <a:p>
            <a:r>
              <a:rPr lang="en-US" dirty="0"/>
              <a:t>Eligibility</a:t>
            </a:r>
          </a:p>
        </p:txBody>
      </p:sp>
      <p:sp>
        <p:nvSpPr>
          <p:cNvPr id="3" name="Content Placeholder 2">
            <a:extLst>
              <a:ext uri="{FF2B5EF4-FFF2-40B4-BE49-F238E27FC236}">
                <a16:creationId xmlns:a16="http://schemas.microsoft.com/office/drawing/2014/main" id="{DE6210A6-1C42-B1BB-9D79-CCEF6C1C79E5}"/>
              </a:ext>
            </a:extLst>
          </p:cNvPr>
          <p:cNvSpPr>
            <a:spLocks noGrp="1"/>
          </p:cNvSpPr>
          <p:nvPr>
            <p:ph idx="1"/>
          </p:nvPr>
        </p:nvSpPr>
        <p:spPr/>
        <p:txBody>
          <a:bodyPr/>
          <a:lstStyle/>
          <a:p>
            <a:pPr algn="l"/>
            <a:r>
              <a:rPr lang="en-US" b="0" i="0" dirty="0">
                <a:solidFill>
                  <a:srgbClr val="333333"/>
                </a:solidFill>
                <a:effectLst/>
                <a:latin typeface="Roboto" panose="02000000000000000000" pitchFamily="2" charset="0"/>
              </a:rPr>
              <a:t>Employees already planning on retiring are eligible to participate provided they are active employees as of February 1, 2024 and retire between March 1, 2024 and June 1, 2024</a:t>
            </a:r>
          </a:p>
          <a:p>
            <a:pPr lvl="1"/>
            <a:r>
              <a:rPr lang="en-US" dirty="0">
                <a:solidFill>
                  <a:srgbClr val="333333"/>
                </a:solidFill>
              </a:rPr>
              <a:t>Employees may need to rescind original notice of retirement and submit revised notice, depending upon the original retirement date to qualify for the retirement incentive program</a:t>
            </a:r>
          </a:p>
          <a:p>
            <a:r>
              <a:rPr lang="en-US" b="0" i="0" dirty="0">
                <a:solidFill>
                  <a:srgbClr val="333333"/>
                </a:solidFill>
                <a:effectLst/>
                <a:latin typeface="Roboto" panose="02000000000000000000" pitchFamily="2" charset="0"/>
              </a:rPr>
              <a:t>Participation in the re</a:t>
            </a:r>
            <a:r>
              <a:rPr lang="en-US" dirty="0">
                <a:solidFill>
                  <a:srgbClr val="333333"/>
                </a:solidFill>
              </a:rPr>
              <a:t>tirement incentive plan is completely voluntary</a:t>
            </a:r>
          </a:p>
          <a:p>
            <a:r>
              <a:rPr lang="en-US" b="0" i="0" dirty="0">
                <a:solidFill>
                  <a:srgbClr val="333333"/>
                </a:solidFill>
                <a:effectLst/>
                <a:latin typeface="Roboto" panose="02000000000000000000" pitchFamily="2" charset="0"/>
              </a:rPr>
              <a:t>Part-time employees are </a:t>
            </a:r>
            <a:r>
              <a:rPr lang="en-US" b="0" i="0" u="sng" dirty="0">
                <a:solidFill>
                  <a:srgbClr val="333333"/>
                </a:solidFill>
                <a:effectLst/>
                <a:latin typeface="Roboto" panose="02000000000000000000" pitchFamily="2" charset="0"/>
              </a:rPr>
              <a:t>not</a:t>
            </a:r>
            <a:r>
              <a:rPr lang="en-US" b="0" i="0" dirty="0">
                <a:solidFill>
                  <a:srgbClr val="333333"/>
                </a:solidFill>
                <a:effectLst/>
                <a:latin typeface="Roboto" panose="02000000000000000000" pitchFamily="2" charset="0"/>
              </a:rPr>
              <a:t> eligible to participate in the retirement incentive program</a:t>
            </a:r>
          </a:p>
          <a:p>
            <a:pPr marL="0" indent="0">
              <a:buNone/>
            </a:pPr>
            <a:br>
              <a:rPr lang="en-US" dirty="0"/>
            </a:br>
            <a:endParaRPr lang="en-US" dirty="0"/>
          </a:p>
        </p:txBody>
      </p:sp>
    </p:spTree>
    <p:extLst>
      <p:ext uri="{BB962C8B-B14F-4D97-AF65-F5344CB8AC3E}">
        <p14:creationId xmlns:p14="http://schemas.microsoft.com/office/powerpoint/2010/main" val="39626963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B2AF3-AC82-0855-AA37-D5F57A946B98}"/>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a16="http://schemas.microsoft.com/office/drawing/2014/main" id="{DE6210A6-1C42-B1BB-9D79-CCEF6C1C79E5}"/>
              </a:ext>
            </a:extLst>
          </p:cNvPr>
          <p:cNvSpPr>
            <a:spLocks noGrp="1"/>
          </p:cNvSpPr>
          <p:nvPr>
            <p:ph idx="1"/>
          </p:nvPr>
        </p:nvSpPr>
        <p:spPr/>
        <p:txBody>
          <a:bodyPr/>
          <a:lstStyle/>
          <a:p>
            <a:r>
              <a:rPr lang="en-US" dirty="0"/>
              <a:t>Enrollment Period Opens:</a:t>
            </a:r>
          </a:p>
          <a:p>
            <a:pPr lvl="1"/>
            <a:r>
              <a:rPr lang="en-US" dirty="0"/>
              <a:t>February 1, 2024</a:t>
            </a:r>
          </a:p>
          <a:p>
            <a:pPr marL="457200" lvl="1" indent="0">
              <a:buNone/>
            </a:pPr>
            <a:endParaRPr lang="en-US" dirty="0"/>
          </a:p>
          <a:p>
            <a:r>
              <a:rPr lang="en-US" dirty="0"/>
              <a:t>Enrollment Deadline:</a:t>
            </a:r>
          </a:p>
          <a:p>
            <a:pPr lvl="1"/>
            <a:r>
              <a:rPr lang="en-US" dirty="0"/>
              <a:t>April 1, 2024</a:t>
            </a:r>
          </a:p>
          <a:p>
            <a:pPr marL="457200" lvl="1" indent="0">
              <a:buNone/>
            </a:pPr>
            <a:endParaRPr lang="en-US" dirty="0"/>
          </a:p>
          <a:p>
            <a:r>
              <a:rPr lang="en-US" dirty="0"/>
              <a:t>Retirement Date:</a:t>
            </a:r>
          </a:p>
          <a:p>
            <a:pPr lvl="1"/>
            <a:r>
              <a:rPr lang="en-US" dirty="0"/>
              <a:t>No later than June 1, 2024 (last day worked is on or before May 31, 2024)</a:t>
            </a:r>
          </a:p>
          <a:p>
            <a:pPr lvl="1"/>
            <a:r>
              <a:rPr lang="en-US" dirty="0"/>
              <a:t>If you intend to retire effective April 1</a:t>
            </a:r>
            <a:r>
              <a:rPr lang="en-US" baseline="30000" dirty="0"/>
              <a:t>st</a:t>
            </a:r>
            <a:r>
              <a:rPr lang="en-US" dirty="0"/>
              <a:t>, you must submit notice of retirement to Human Resources by March 1, 2024</a:t>
            </a:r>
          </a:p>
        </p:txBody>
      </p:sp>
    </p:spTree>
    <p:extLst>
      <p:ext uri="{BB962C8B-B14F-4D97-AF65-F5344CB8AC3E}">
        <p14:creationId xmlns:p14="http://schemas.microsoft.com/office/powerpoint/2010/main" val="30101932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B2AF3-AC82-0855-AA37-D5F57A946B98}"/>
              </a:ext>
            </a:extLst>
          </p:cNvPr>
          <p:cNvSpPr>
            <a:spLocks noGrp="1"/>
          </p:cNvSpPr>
          <p:nvPr>
            <p:ph type="title"/>
          </p:nvPr>
        </p:nvSpPr>
        <p:spPr/>
        <p:txBody>
          <a:bodyPr/>
          <a:lstStyle/>
          <a:p>
            <a:r>
              <a:rPr lang="en-US" dirty="0"/>
              <a:t>Other Details</a:t>
            </a:r>
          </a:p>
        </p:txBody>
      </p:sp>
      <p:sp>
        <p:nvSpPr>
          <p:cNvPr id="3" name="Content Placeholder 2">
            <a:extLst>
              <a:ext uri="{FF2B5EF4-FFF2-40B4-BE49-F238E27FC236}">
                <a16:creationId xmlns:a16="http://schemas.microsoft.com/office/drawing/2014/main" id="{DE6210A6-1C42-B1BB-9D79-CCEF6C1C79E5}"/>
              </a:ext>
            </a:extLst>
          </p:cNvPr>
          <p:cNvSpPr>
            <a:spLocks noGrp="1"/>
          </p:cNvSpPr>
          <p:nvPr>
            <p:ph idx="1"/>
          </p:nvPr>
        </p:nvSpPr>
        <p:spPr/>
        <p:txBody>
          <a:bodyPr/>
          <a:lstStyle/>
          <a:p>
            <a:r>
              <a:rPr lang="en-US" dirty="0"/>
              <a:t>Accrued leave payouts will be issued consistent with policy and collective bargaining agreements</a:t>
            </a:r>
          </a:p>
          <a:p>
            <a:pPr marL="0" indent="0">
              <a:buNone/>
            </a:pPr>
            <a:endParaRPr lang="en-US" dirty="0"/>
          </a:p>
          <a:p>
            <a:r>
              <a:rPr lang="en-US" dirty="0"/>
              <a:t>Incentive payout is anticipated to be issued in January 2025</a:t>
            </a:r>
          </a:p>
          <a:p>
            <a:endParaRPr lang="en-US" dirty="0"/>
          </a:p>
          <a:p>
            <a:r>
              <a:rPr lang="en-US" dirty="0"/>
              <a:t>Retirees may be asked to serve as rehired retirees, subject to employee agreement and existing State guidelines and CSCU policy regarding reemployment</a:t>
            </a:r>
          </a:p>
        </p:txBody>
      </p:sp>
    </p:spTree>
    <p:extLst>
      <p:ext uri="{BB962C8B-B14F-4D97-AF65-F5344CB8AC3E}">
        <p14:creationId xmlns:p14="http://schemas.microsoft.com/office/powerpoint/2010/main" val="1124373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C04F6-1535-37BB-64B7-7E1128E71CC0}"/>
              </a:ext>
            </a:extLst>
          </p:cNvPr>
          <p:cNvSpPr>
            <a:spLocks noGrp="1"/>
          </p:cNvSpPr>
          <p:nvPr>
            <p:ph type="title"/>
          </p:nvPr>
        </p:nvSpPr>
        <p:spPr/>
        <p:txBody>
          <a:bodyPr/>
          <a:lstStyle/>
          <a:p>
            <a:r>
              <a:rPr lang="en-US" dirty="0"/>
              <a:t>Enrollment</a:t>
            </a:r>
          </a:p>
        </p:txBody>
      </p:sp>
      <p:sp>
        <p:nvSpPr>
          <p:cNvPr id="3" name="Content Placeholder 2">
            <a:extLst>
              <a:ext uri="{FF2B5EF4-FFF2-40B4-BE49-F238E27FC236}">
                <a16:creationId xmlns:a16="http://schemas.microsoft.com/office/drawing/2014/main" id="{1510D6DD-2645-9054-B3EF-C5BAA37919B9}"/>
              </a:ext>
            </a:extLst>
          </p:cNvPr>
          <p:cNvSpPr>
            <a:spLocks noGrp="1"/>
          </p:cNvSpPr>
          <p:nvPr>
            <p:ph idx="1"/>
          </p:nvPr>
        </p:nvSpPr>
        <p:spPr/>
        <p:txBody>
          <a:bodyPr/>
          <a:lstStyle/>
          <a:p>
            <a:r>
              <a:rPr lang="en-US" dirty="0"/>
              <a:t>Written notification to Human Resources indicating intent to retire and designating selected retirement date</a:t>
            </a:r>
          </a:p>
          <a:p>
            <a:r>
              <a:rPr lang="en-US" dirty="0"/>
              <a:t>Human Resources will direct you to complete an electronic Teams form notifying the System Office of your intent to participate</a:t>
            </a:r>
          </a:p>
          <a:p>
            <a:r>
              <a:rPr lang="en-US" dirty="0"/>
              <a:t>CCSU contact:</a:t>
            </a:r>
          </a:p>
          <a:p>
            <a:pPr marL="0" indent="0" algn="ctr">
              <a:buNone/>
            </a:pPr>
            <a:r>
              <a:rPr lang="en-US" dirty="0"/>
              <a:t>Norma Rivera</a:t>
            </a:r>
          </a:p>
          <a:p>
            <a:pPr marL="0" indent="0" algn="ctr">
              <a:buNone/>
            </a:pPr>
            <a:r>
              <a:rPr lang="en-US" dirty="0">
                <a:solidFill>
                  <a:schemeClr val="tx2"/>
                </a:solidFill>
                <a:hlinkClick r:id="rId2">
                  <a:extLst>
                    <a:ext uri="{A12FA001-AC4F-418D-AE19-62706E023703}">
                      <ahyp:hlinkClr xmlns:ahyp="http://schemas.microsoft.com/office/drawing/2018/hyperlinkcolor" val="tx"/>
                    </a:ext>
                  </a:extLst>
                </a:hlinkClick>
              </a:rPr>
              <a:t>norma.rivera@ccsu.edu</a:t>
            </a:r>
            <a:endParaRPr lang="en-US" dirty="0">
              <a:solidFill>
                <a:schemeClr val="tx2"/>
              </a:solidFill>
            </a:endParaRPr>
          </a:p>
          <a:p>
            <a:pPr marL="0" indent="0" algn="ctr">
              <a:buNone/>
            </a:pPr>
            <a:r>
              <a:rPr lang="en-US" dirty="0"/>
              <a:t>860-832-2305</a:t>
            </a:r>
          </a:p>
        </p:txBody>
      </p:sp>
    </p:spTree>
    <p:extLst>
      <p:ext uri="{BB962C8B-B14F-4D97-AF65-F5344CB8AC3E}">
        <p14:creationId xmlns:p14="http://schemas.microsoft.com/office/powerpoint/2010/main" val="29863725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B2AF3-AC82-0855-AA37-D5F57A946B98}"/>
              </a:ext>
            </a:extLst>
          </p:cNvPr>
          <p:cNvSpPr>
            <a:spLocks noGrp="1"/>
          </p:cNvSpPr>
          <p:nvPr>
            <p:ph type="title"/>
          </p:nvPr>
        </p:nvSpPr>
        <p:spPr/>
        <p:txBody>
          <a:bodyPr/>
          <a:lstStyle/>
          <a:p>
            <a:r>
              <a:rPr lang="en-US" dirty="0"/>
              <a:t>Classified Employees</a:t>
            </a:r>
          </a:p>
        </p:txBody>
      </p:sp>
      <p:sp>
        <p:nvSpPr>
          <p:cNvPr id="3" name="Content Placeholder 2">
            <a:extLst>
              <a:ext uri="{FF2B5EF4-FFF2-40B4-BE49-F238E27FC236}">
                <a16:creationId xmlns:a16="http://schemas.microsoft.com/office/drawing/2014/main" id="{DE6210A6-1C42-B1BB-9D79-CCEF6C1C79E5}"/>
              </a:ext>
            </a:extLst>
          </p:cNvPr>
          <p:cNvSpPr>
            <a:spLocks noGrp="1"/>
          </p:cNvSpPr>
          <p:nvPr>
            <p:ph idx="1"/>
          </p:nvPr>
        </p:nvSpPr>
        <p:spPr/>
        <p:txBody>
          <a:bodyPr/>
          <a:lstStyle/>
          <a:p>
            <a:r>
              <a:rPr lang="en-US" b="0" i="0" dirty="0">
                <a:solidFill>
                  <a:srgbClr val="333333"/>
                </a:solidFill>
                <a:effectLst/>
                <a:latin typeface="Roboto" panose="02000000000000000000" pitchFamily="2" charset="0"/>
              </a:rPr>
              <a:t>The Board of Regents does not have statutory authority to offer a retirement incentive program to classified employees</a:t>
            </a:r>
          </a:p>
          <a:p>
            <a:pPr lvl="1"/>
            <a:r>
              <a:rPr lang="en-US" dirty="0">
                <a:solidFill>
                  <a:srgbClr val="333333"/>
                </a:solidFill>
              </a:rPr>
              <a:t>Classified employees are </a:t>
            </a:r>
            <a:r>
              <a:rPr lang="en-US" u="sng" dirty="0">
                <a:solidFill>
                  <a:srgbClr val="333333"/>
                </a:solidFill>
              </a:rPr>
              <a:t>not</a:t>
            </a:r>
            <a:r>
              <a:rPr lang="en-US" dirty="0">
                <a:solidFill>
                  <a:srgbClr val="333333"/>
                </a:solidFill>
              </a:rPr>
              <a:t> eligible to apply for, or receive, any retirement incentive </a:t>
            </a:r>
          </a:p>
        </p:txBody>
      </p:sp>
    </p:spTree>
    <p:extLst>
      <p:ext uri="{BB962C8B-B14F-4D97-AF65-F5344CB8AC3E}">
        <p14:creationId xmlns:p14="http://schemas.microsoft.com/office/powerpoint/2010/main" val="36320951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B2AF3-AC82-0855-AA37-D5F57A946B98}"/>
              </a:ext>
            </a:extLst>
          </p:cNvPr>
          <p:cNvSpPr>
            <a:spLocks noGrp="1"/>
          </p:cNvSpPr>
          <p:nvPr>
            <p:ph type="title"/>
          </p:nvPr>
        </p:nvSpPr>
        <p:spPr/>
        <p:txBody>
          <a:bodyPr/>
          <a:lstStyle/>
          <a:p>
            <a:r>
              <a:rPr lang="en-US" dirty="0"/>
              <a:t>Retirement Planning Assistance</a:t>
            </a:r>
          </a:p>
        </p:txBody>
      </p:sp>
      <p:sp>
        <p:nvSpPr>
          <p:cNvPr id="3" name="Content Placeholder 2">
            <a:extLst>
              <a:ext uri="{FF2B5EF4-FFF2-40B4-BE49-F238E27FC236}">
                <a16:creationId xmlns:a16="http://schemas.microsoft.com/office/drawing/2014/main" id="{DE6210A6-1C42-B1BB-9D79-CCEF6C1C79E5}"/>
              </a:ext>
            </a:extLst>
          </p:cNvPr>
          <p:cNvSpPr>
            <a:spLocks noGrp="1"/>
          </p:cNvSpPr>
          <p:nvPr>
            <p:ph idx="1"/>
          </p:nvPr>
        </p:nvSpPr>
        <p:spPr/>
        <p:txBody>
          <a:bodyPr/>
          <a:lstStyle/>
          <a:p>
            <a:r>
              <a:rPr lang="en-US" sz="2400" dirty="0">
                <a:solidFill>
                  <a:srgbClr val="333333"/>
                </a:solidFill>
              </a:rPr>
              <a:t>Empower can assist employees with decisions related to defined contribution accounts, including ARP, 403(b), and 457 plans: Natasha Belton, Retirement Education Counselor, (860) 803-2913 natasha.belton@empower.com</a:t>
            </a:r>
          </a:p>
          <a:p>
            <a:r>
              <a:rPr lang="en-US" sz="2400" b="0" i="0" dirty="0">
                <a:solidFill>
                  <a:srgbClr val="333333"/>
                </a:solidFill>
                <a:effectLst/>
                <a:latin typeface="Roboto" panose="02000000000000000000" pitchFamily="2" charset="0"/>
              </a:rPr>
              <a:t>State of Connecticut Comptroller – website offers several materials and videos to assist in preparing for retirement: </a:t>
            </a:r>
            <a:r>
              <a:rPr lang="en-US" sz="2400" b="0" i="0" u="sng" dirty="0">
                <a:solidFill>
                  <a:schemeClr val="tx2"/>
                </a:solidFill>
                <a:effectLst/>
                <a:latin typeface="adelle-sans"/>
                <a:hlinkClick r:id="rId2">
                  <a:extLst>
                    <a:ext uri="{A12FA001-AC4F-418D-AE19-62706E023703}">
                      <ahyp:hlinkClr xmlns:ahyp="http://schemas.microsoft.com/office/drawing/2018/hyperlinkcolor" val="tx"/>
                    </a:ext>
                  </a:extLst>
                </a:hlinkClick>
              </a:rPr>
              <a:t>https://osc.ct.gov/retirement/sers/counseling/</a:t>
            </a:r>
            <a:endParaRPr lang="en-US" sz="2400" b="0" i="0" u="sng" dirty="0">
              <a:solidFill>
                <a:schemeClr val="tx2"/>
              </a:solidFill>
              <a:effectLst/>
              <a:latin typeface="adelle-sans"/>
            </a:endParaRPr>
          </a:p>
          <a:p>
            <a:r>
              <a:rPr lang="en-US" sz="2400" dirty="0">
                <a:solidFill>
                  <a:srgbClr val="333333"/>
                </a:solidFill>
              </a:rPr>
              <a:t>CSCU Human Resources hosts group retirement sessions, reviewing retirement plans, eligibility requirements, application process and other questions on the first Wednesday of every month at 10am or the third Wednesday of every month at 1pm </a:t>
            </a:r>
            <a:r>
              <a:rPr lang="en-US" sz="2400" b="0" i="0" u="sng" dirty="0">
                <a:solidFill>
                  <a:schemeClr val="tx2"/>
                </a:solidFill>
                <a:effectLst/>
                <a:latin typeface="adelle-sans"/>
                <a:hlinkClick r:id="rId3">
                  <a:extLst>
                    <a:ext uri="{A12FA001-AC4F-418D-AE19-62706E023703}">
                      <ahyp:hlinkClr xmlns:ahyp="http://schemas.microsoft.com/office/drawing/2018/hyperlinkcolor" val="tx"/>
                    </a:ext>
                  </a:extLst>
                </a:hlinkClick>
              </a:rPr>
              <a:t>https://www.ct.edu/hr/retirement#sessions</a:t>
            </a:r>
            <a:endParaRPr lang="en-US" sz="2400" dirty="0">
              <a:solidFill>
                <a:schemeClr val="tx2"/>
              </a:solidFill>
            </a:endParaRPr>
          </a:p>
        </p:txBody>
      </p:sp>
    </p:spTree>
    <p:extLst>
      <p:ext uri="{BB962C8B-B14F-4D97-AF65-F5344CB8AC3E}">
        <p14:creationId xmlns:p14="http://schemas.microsoft.com/office/powerpoint/2010/main" val="13281666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0D1E2-A338-0021-6DF5-74BCBE007C38}"/>
              </a:ext>
            </a:extLst>
          </p:cNvPr>
          <p:cNvSpPr>
            <a:spLocks noGrp="1"/>
          </p:cNvSpPr>
          <p:nvPr>
            <p:ph type="title"/>
          </p:nvPr>
        </p:nvSpPr>
        <p:spPr>
          <a:xfrm>
            <a:off x="838200" y="542925"/>
            <a:ext cx="10515600" cy="1147764"/>
          </a:xfrm>
        </p:spPr>
        <p:txBody>
          <a:bodyPr>
            <a:normAutofit/>
          </a:bodyPr>
          <a:lstStyle/>
          <a:p>
            <a:r>
              <a:rPr lang="en-US" dirty="0"/>
              <a:t>Questions?</a:t>
            </a:r>
          </a:p>
        </p:txBody>
      </p:sp>
      <p:pic>
        <p:nvPicPr>
          <p:cNvPr id="5" name="Picture 4" descr="Yellow question mark">
            <a:extLst>
              <a:ext uri="{FF2B5EF4-FFF2-40B4-BE49-F238E27FC236}">
                <a16:creationId xmlns:a16="http://schemas.microsoft.com/office/drawing/2014/main" id="{31D6C00C-F7CE-B4AA-2B55-BBB82EBA9C75}"/>
              </a:ext>
            </a:extLst>
          </p:cNvPr>
          <p:cNvPicPr>
            <a:picLocks noChangeAspect="1"/>
          </p:cNvPicPr>
          <p:nvPr/>
        </p:nvPicPr>
        <p:blipFill rotWithShape="1">
          <a:blip r:embed="rId2"/>
          <a:srcRect t="7109" b="23924"/>
          <a:stretch/>
        </p:blipFill>
        <p:spPr>
          <a:xfrm>
            <a:off x="838200" y="1825625"/>
            <a:ext cx="10515600" cy="4351338"/>
          </a:xfrm>
          <a:prstGeom prst="rect">
            <a:avLst/>
          </a:prstGeom>
          <a:noFill/>
        </p:spPr>
      </p:pic>
    </p:spTree>
    <p:extLst>
      <p:ext uri="{BB962C8B-B14F-4D97-AF65-F5344CB8AC3E}">
        <p14:creationId xmlns:p14="http://schemas.microsoft.com/office/powerpoint/2010/main" val="3900041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B2AF3-AC82-0855-AA37-D5F57A946B98}"/>
              </a:ext>
            </a:extLst>
          </p:cNvPr>
          <p:cNvSpPr>
            <a:spLocks noGrp="1"/>
          </p:cNvSpPr>
          <p:nvPr>
            <p:ph type="title"/>
          </p:nvPr>
        </p:nvSpPr>
        <p:spPr/>
        <p:txBody>
          <a:bodyPr/>
          <a:lstStyle/>
          <a:p>
            <a:r>
              <a:rPr lang="en-US" dirty="0"/>
              <a:t>Board of Regents – Retirement Incentive</a:t>
            </a:r>
          </a:p>
        </p:txBody>
      </p:sp>
      <p:sp>
        <p:nvSpPr>
          <p:cNvPr id="3" name="Content Placeholder 2">
            <a:extLst>
              <a:ext uri="{FF2B5EF4-FFF2-40B4-BE49-F238E27FC236}">
                <a16:creationId xmlns:a16="http://schemas.microsoft.com/office/drawing/2014/main" id="{DE6210A6-1C42-B1BB-9D79-CCEF6C1C79E5}"/>
              </a:ext>
            </a:extLst>
          </p:cNvPr>
          <p:cNvSpPr>
            <a:spLocks noGrp="1"/>
          </p:cNvSpPr>
          <p:nvPr>
            <p:ph idx="1"/>
          </p:nvPr>
        </p:nvSpPr>
        <p:spPr/>
        <p:txBody>
          <a:bodyPr/>
          <a:lstStyle/>
          <a:p>
            <a:r>
              <a:rPr lang="en-US" dirty="0"/>
              <a:t>Resolution Approved by Board of Regents – December 18, 2023</a:t>
            </a:r>
          </a:p>
          <a:p>
            <a:pPr lvl="1"/>
            <a:endParaRPr lang="en-US" dirty="0"/>
          </a:p>
          <a:p>
            <a:pPr lvl="1"/>
            <a:r>
              <a:rPr lang="en-US" dirty="0"/>
              <a:t>In response to budgetary pressures</a:t>
            </a:r>
          </a:p>
          <a:p>
            <a:pPr lvl="1"/>
            <a:endParaRPr lang="en-US" dirty="0"/>
          </a:p>
          <a:p>
            <a:pPr lvl="1"/>
            <a:r>
              <a:rPr lang="en-US" dirty="0"/>
              <a:t>No change to retirement plans</a:t>
            </a:r>
          </a:p>
        </p:txBody>
      </p:sp>
    </p:spTree>
    <p:extLst>
      <p:ext uri="{BB962C8B-B14F-4D97-AF65-F5344CB8AC3E}">
        <p14:creationId xmlns:p14="http://schemas.microsoft.com/office/powerpoint/2010/main" val="1053658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B2AF3-AC82-0855-AA37-D5F57A946B98}"/>
              </a:ext>
            </a:extLst>
          </p:cNvPr>
          <p:cNvSpPr>
            <a:spLocks noGrp="1"/>
          </p:cNvSpPr>
          <p:nvPr>
            <p:ph type="title"/>
          </p:nvPr>
        </p:nvSpPr>
        <p:spPr/>
        <p:txBody>
          <a:bodyPr/>
          <a:lstStyle/>
          <a:p>
            <a:r>
              <a:rPr lang="en-US" dirty="0"/>
              <a:t>Elements of the Retirement Incentive</a:t>
            </a:r>
          </a:p>
        </p:txBody>
      </p:sp>
      <p:sp>
        <p:nvSpPr>
          <p:cNvPr id="3" name="Content Placeholder 2">
            <a:extLst>
              <a:ext uri="{FF2B5EF4-FFF2-40B4-BE49-F238E27FC236}">
                <a16:creationId xmlns:a16="http://schemas.microsoft.com/office/drawing/2014/main" id="{DE6210A6-1C42-B1BB-9D79-CCEF6C1C79E5}"/>
              </a:ext>
            </a:extLst>
          </p:cNvPr>
          <p:cNvSpPr>
            <a:spLocks noGrp="1"/>
          </p:cNvSpPr>
          <p:nvPr>
            <p:ph idx="1"/>
          </p:nvPr>
        </p:nvSpPr>
        <p:spPr/>
        <p:txBody>
          <a:bodyPr/>
          <a:lstStyle/>
          <a:p>
            <a:pPr algn="ctr"/>
            <a:r>
              <a:rPr lang="en-US" dirty="0"/>
              <a:t>A lump sum of $30,000	</a:t>
            </a:r>
          </a:p>
          <a:p>
            <a:pPr marL="0" indent="0" algn="ctr">
              <a:buNone/>
            </a:pPr>
            <a:r>
              <a:rPr lang="en-US" dirty="0"/>
              <a:t>OR</a:t>
            </a:r>
          </a:p>
          <a:p>
            <a:pPr algn="ctr"/>
            <a:r>
              <a:rPr lang="en-US" dirty="0"/>
              <a:t>1% of current </a:t>
            </a:r>
            <a:r>
              <a:rPr lang="en-US" i="1" u="sng" dirty="0"/>
              <a:t>base</a:t>
            </a:r>
            <a:r>
              <a:rPr lang="en-US" dirty="0"/>
              <a:t> salary multiplied by years of service, as defined by retirement plans (does not include supplemental pay such as overtime, additional duties, overloads, etc.)</a:t>
            </a:r>
          </a:p>
          <a:p>
            <a:pPr marL="0" indent="0">
              <a:buNone/>
            </a:pPr>
            <a:endParaRPr lang="en-US" dirty="0"/>
          </a:p>
          <a:p>
            <a:pPr marL="0" indent="0">
              <a:buNone/>
            </a:pPr>
            <a:endParaRPr lang="en-US" dirty="0"/>
          </a:p>
          <a:p>
            <a:pPr marL="0" indent="0">
              <a:buNone/>
            </a:pPr>
            <a:r>
              <a:rPr lang="en-US" dirty="0"/>
              <a:t>Note: Applicable deductions and withholdings will be applied – no tax sheltering available</a:t>
            </a:r>
          </a:p>
        </p:txBody>
      </p:sp>
    </p:spTree>
    <p:extLst>
      <p:ext uri="{BB962C8B-B14F-4D97-AF65-F5344CB8AC3E}">
        <p14:creationId xmlns:p14="http://schemas.microsoft.com/office/powerpoint/2010/main" val="1315024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B2AF3-AC82-0855-AA37-D5F57A946B98}"/>
              </a:ext>
            </a:extLst>
          </p:cNvPr>
          <p:cNvSpPr>
            <a:spLocks noGrp="1"/>
          </p:cNvSpPr>
          <p:nvPr>
            <p:ph type="title"/>
          </p:nvPr>
        </p:nvSpPr>
        <p:spPr/>
        <p:txBody>
          <a:bodyPr/>
          <a:lstStyle/>
          <a:p>
            <a:r>
              <a:rPr lang="en-US" dirty="0"/>
              <a:t>Eligibility</a:t>
            </a:r>
          </a:p>
        </p:txBody>
      </p:sp>
      <p:sp>
        <p:nvSpPr>
          <p:cNvPr id="3" name="Content Placeholder 2">
            <a:extLst>
              <a:ext uri="{FF2B5EF4-FFF2-40B4-BE49-F238E27FC236}">
                <a16:creationId xmlns:a16="http://schemas.microsoft.com/office/drawing/2014/main" id="{DE6210A6-1C42-B1BB-9D79-CCEF6C1C79E5}"/>
              </a:ext>
            </a:extLst>
          </p:cNvPr>
          <p:cNvSpPr>
            <a:spLocks noGrp="1"/>
          </p:cNvSpPr>
          <p:nvPr>
            <p:ph idx="1"/>
          </p:nvPr>
        </p:nvSpPr>
        <p:spPr/>
        <p:txBody>
          <a:bodyPr/>
          <a:lstStyle/>
          <a:p>
            <a:r>
              <a:rPr lang="en-US" dirty="0"/>
              <a:t>Must satisfy all of the following:</a:t>
            </a:r>
          </a:p>
          <a:p>
            <a:pPr lvl="1"/>
            <a:r>
              <a:rPr lang="en-US" dirty="0"/>
              <a:t>Actively employed full-time as of February 1, 2024</a:t>
            </a:r>
          </a:p>
          <a:p>
            <a:pPr lvl="1"/>
            <a:r>
              <a:rPr lang="en-US" dirty="0"/>
              <a:t>Must retire on or before June 1, 2024</a:t>
            </a:r>
          </a:p>
          <a:p>
            <a:pPr lvl="1"/>
            <a:r>
              <a:rPr lang="en-US" dirty="0"/>
              <a:t>Must be at least age 60 as of May 31, 2024</a:t>
            </a:r>
          </a:p>
          <a:p>
            <a:pPr lvl="1"/>
            <a:r>
              <a:rPr lang="en-US" dirty="0"/>
              <a:t>Must have 10 or more years of vested state service as of May 31, 2024</a:t>
            </a:r>
          </a:p>
          <a:p>
            <a:pPr lvl="2"/>
            <a:r>
              <a:rPr lang="en-US" dirty="0"/>
              <a:t>“service” is defined by each retirement plan</a:t>
            </a:r>
          </a:p>
          <a:p>
            <a:pPr lvl="1"/>
            <a:r>
              <a:rPr lang="en-US" dirty="0"/>
              <a:t>Must be eligible for “normal retirement” as defined by the applicable retirement plan</a:t>
            </a:r>
          </a:p>
          <a:p>
            <a:pPr lvl="1"/>
            <a:r>
              <a:rPr lang="en-US" dirty="0"/>
              <a:t>Must be a full-time management/confidential employee or a member of an unclassified bargaining unit that has agreed to participate in the incentive plan</a:t>
            </a:r>
          </a:p>
          <a:p>
            <a:pPr marL="2286000" lvl="5" indent="0">
              <a:buNone/>
            </a:pPr>
            <a:endParaRPr lang="en-US" dirty="0"/>
          </a:p>
        </p:txBody>
      </p:sp>
    </p:spTree>
    <p:extLst>
      <p:ext uri="{BB962C8B-B14F-4D97-AF65-F5344CB8AC3E}">
        <p14:creationId xmlns:p14="http://schemas.microsoft.com/office/powerpoint/2010/main" val="1057378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EBA0C-66F2-804E-3ACB-4656152CE8B2}"/>
              </a:ext>
            </a:extLst>
          </p:cNvPr>
          <p:cNvSpPr>
            <a:spLocks noGrp="1"/>
          </p:cNvSpPr>
          <p:nvPr>
            <p:ph type="title"/>
          </p:nvPr>
        </p:nvSpPr>
        <p:spPr/>
        <p:txBody>
          <a:bodyPr/>
          <a:lstStyle/>
          <a:p>
            <a:r>
              <a:rPr lang="en-US" dirty="0"/>
              <a:t>Retirement Plan</a:t>
            </a:r>
          </a:p>
        </p:txBody>
      </p:sp>
      <p:sp>
        <p:nvSpPr>
          <p:cNvPr id="3" name="Content Placeholder 2">
            <a:extLst>
              <a:ext uri="{FF2B5EF4-FFF2-40B4-BE49-F238E27FC236}">
                <a16:creationId xmlns:a16="http://schemas.microsoft.com/office/drawing/2014/main" id="{B03E6F40-E6E5-431C-61F9-718C73CECBE3}"/>
              </a:ext>
            </a:extLst>
          </p:cNvPr>
          <p:cNvSpPr>
            <a:spLocks noGrp="1"/>
          </p:cNvSpPr>
          <p:nvPr>
            <p:ph idx="1"/>
          </p:nvPr>
        </p:nvSpPr>
        <p:spPr/>
        <p:txBody>
          <a:bodyPr/>
          <a:lstStyle/>
          <a:p>
            <a:r>
              <a:rPr lang="en-US" dirty="0"/>
              <a:t>How do I know which retirement plan I am in?</a:t>
            </a:r>
          </a:p>
          <a:p>
            <a:pPr lvl="1"/>
            <a:r>
              <a:rPr lang="en-US" dirty="0"/>
              <a:t>You can locate your retirement plan by logging into Core-CT and viewing your most recent pay stub.  The retirement plan will be listed as a before tax-deduction.</a:t>
            </a:r>
          </a:p>
        </p:txBody>
      </p:sp>
    </p:spTree>
    <p:extLst>
      <p:ext uri="{BB962C8B-B14F-4D97-AF65-F5344CB8AC3E}">
        <p14:creationId xmlns:p14="http://schemas.microsoft.com/office/powerpoint/2010/main" val="41467864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EBA0C-66F2-804E-3ACB-4656152CE8B2}"/>
              </a:ext>
            </a:extLst>
          </p:cNvPr>
          <p:cNvSpPr>
            <a:spLocks noGrp="1"/>
          </p:cNvSpPr>
          <p:nvPr>
            <p:ph type="title"/>
          </p:nvPr>
        </p:nvSpPr>
        <p:spPr/>
        <p:txBody>
          <a:bodyPr/>
          <a:lstStyle/>
          <a:p>
            <a:r>
              <a:rPr lang="en-US" dirty="0"/>
              <a:t>“Normal Retirement” – SERS Tier I</a:t>
            </a:r>
          </a:p>
        </p:txBody>
      </p:sp>
      <p:sp>
        <p:nvSpPr>
          <p:cNvPr id="3" name="Content Placeholder 2">
            <a:extLst>
              <a:ext uri="{FF2B5EF4-FFF2-40B4-BE49-F238E27FC236}">
                <a16:creationId xmlns:a16="http://schemas.microsoft.com/office/drawing/2014/main" id="{B03E6F40-E6E5-431C-61F9-718C73CECBE3}"/>
              </a:ext>
            </a:extLst>
          </p:cNvPr>
          <p:cNvSpPr>
            <a:spLocks noGrp="1"/>
          </p:cNvSpPr>
          <p:nvPr>
            <p:ph idx="1"/>
          </p:nvPr>
        </p:nvSpPr>
        <p:spPr/>
        <p:txBody>
          <a:bodyPr/>
          <a:lstStyle/>
          <a:p>
            <a:pPr algn="ctr"/>
            <a:r>
              <a:rPr lang="en-US" dirty="0"/>
              <a:t>Age 55 with 25 years of service credit</a:t>
            </a:r>
          </a:p>
          <a:p>
            <a:pPr marL="0" indent="0" algn="ctr">
              <a:buNone/>
            </a:pPr>
            <a:r>
              <a:rPr lang="en-US" dirty="0"/>
              <a:t>OR</a:t>
            </a:r>
          </a:p>
          <a:p>
            <a:pPr algn="ctr"/>
            <a:r>
              <a:rPr lang="en-US" dirty="0"/>
              <a:t>Age 65 with 10 years of service credit</a:t>
            </a:r>
          </a:p>
          <a:p>
            <a:pPr marL="0" indent="0" algn="ctr">
              <a:buNone/>
            </a:pPr>
            <a:r>
              <a:rPr lang="en-US" dirty="0"/>
              <a:t>OR</a:t>
            </a:r>
          </a:p>
          <a:p>
            <a:pPr algn="ctr"/>
            <a:r>
              <a:rPr lang="en-US" dirty="0"/>
              <a:t>Age 70 with 5 years of service credit</a:t>
            </a:r>
          </a:p>
          <a:p>
            <a:endParaRPr lang="en-US" dirty="0"/>
          </a:p>
        </p:txBody>
      </p:sp>
    </p:spTree>
    <p:extLst>
      <p:ext uri="{BB962C8B-B14F-4D97-AF65-F5344CB8AC3E}">
        <p14:creationId xmlns:p14="http://schemas.microsoft.com/office/powerpoint/2010/main" val="20890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EBA0C-66F2-804E-3ACB-4656152CE8B2}"/>
              </a:ext>
            </a:extLst>
          </p:cNvPr>
          <p:cNvSpPr>
            <a:spLocks noGrp="1"/>
          </p:cNvSpPr>
          <p:nvPr>
            <p:ph type="title"/>
          </p:nvPr>
        </p:nvSpPr>
        <p:spPr/>
        <p:txBody>
          <a:bodyPr/>
          <a:lstStyle/>
          <a:p>
            <a:r>
              <a:rPr lang="en-US" dirty="0"/>
              <a:t>“Normal Retirement” – SERS Tier II</a:t>
            </a:r>
          </a:p>
        </p:txBody>
      </p:sp>
      <p:sp>
        <p:nvSpPr>
          <p:cNvPr id="3" name="Content Placeholder 2">
            <a:extLst>
              <a:ext uri="{FF2B5EF4-FFF2-40B4-BE49-F238E27FC236}">
                <a16:creationId xmlns:a16="http://schemas.microsoft.com/office/drawing/2014/main" id="{B03E6F40-E6E5-431C-61F9-718C73CECBE3}"/>
              </a:ext>
            </a:extLst>
          </p:cNvPr>
          <p:cNvSpPr>
            <a:spLocks noGrp="1"/>
          </p:cNvSpPr>
          <p:nvPr>
            <p:ph idx="1"/>
          </p:nvPr>
        </p:nvSpPr>
        <p:spPr/>
        <p:txBody>
          <a:bodyPr/>
          <a:lstStyle/>
          <a:p>
            <a:pPr algn="ctr"/>
            <a:r>
              <a:rPr lang="en-US" sz="1800" dirty="0"/>
              <a:t>Age 63 with 25 years vested service</a:t>
            </a:r>
          </a:p>
          <a:p>
            <a:pPr marL="0" indent="0" algn="ctr">
              <a:buNone/>
            </a:pPr>
            <a:r>
              <a:rPr lang="en-US" sz="1800" dirty="0"/>
              <a:t>OR</a:t>
            </a:r>
          </a:p>
          <a:p>
            <a:pPr algn="ctr"/>
            <a:r>
              <a:rPr lang="en-US" sz="1800" dirty="0"/>
              <a:t>Age 65 with 10 years of vested service</a:t>
            </a:r>
          </a:p>
          <a:p>
            <a:pPr marL="0" indent="0" algn="ctr">
              <a:buNone/>
            </a:pPr>
            <a:endParaRPr lang="en-US" sz="1800" dirty="0"/>
          </a:p>
          <a:p>
            <a:pPr marL="0" indent="0" algn="ctr">
              <a:buNone/>
            </a:pPr>
            <a:r>
              <a:rPr lang="en-US" sz="1800" b="1" dirty="0"/>
              <a:t>Grandfathered “normal”</a:t>
            </a:r>
          </a:p>
          <a:p>
            <a:pPr algn="ctr"/>
            <a:r>
              <a:rPr lang="en-US" sz="1800" dirty="0"/>
              <a:t>Age 60 with 25 years vested service</a:t>
            </a:r>
          </a:p>
          <a:p>
            <a:pPr marL="0" indent="0" algn="ctr">
              <a:buNone/>
            </a:pPr>
            <a:r>
              <a:rPr lang="en-US" sz="1800" dirty="0"/>
              <a:t>OR</a:t>
            </a:r>
          </a:p>
          <a:p>
            <a:pPr algn="ctr"/>
            <a:r>
              <a:rPr lang="en-US" sz="1800" dirty="0"/>
              <a:t>Age 62 with 10 years vested service</a:t>
            </a:r>
          </a:p>
          <a:p>
            <a:pPr marL="0" indent="0" algn="ctr">
              <a:buNone/>
            </a:pPr>
            <a:r>
              <a:rPr lang="en-US" sz="1800" dirty="0"/>
              <a:t>OR</a:t>
            </a:r>
          </a:p>
          <a:p>
            <a:pPr algn="ctr"/>
            <a:r>
              <a:rPr lang="en-US" sz="1800" dirty="0"/>
              <a:t>Age 62 with 5 years actual state service (effective 7/1/97)</a:t>
            </a:r>
          </a:p>
          <a:p>
            <a:pPr marL="0" indent="0" algn="ctr">
              <a:buNone/>
            </a:pPr>
            <a:r>
              <a:rPr lang="en-US" sz="1800" dirty="0"/>
              <a:t>OR</a:t>
            </a:r>
          </a:p>
          <a:p>
            <a:pPr algn="ctr"/>
            <a:r>
              <a:rPr lang="en-US" sz="1800" dirty="0"/>
              <a:t>Age 70 with 5 years vested service</a:t>
            </a:r>
          </a:p>
          <a:p>
            <a:pPr algn="ctr"/>
            <a:endParaRPr lang="en-US" dirty="0"/>
          </a:p>
          <a:p>
            <a:endParaRPr lang="en-US" dirty="0"/>
          </a:p>
        </p:txBody>
      </p:sp>
    </p:spTree>
    <p:extLst>
      <p:ext uri="{BB962C8B-B14F-4D97-AF65-F5344CB8AC3E}">
        <p14:creationId xmlns:p14="http://schemas.microsoft.com/office/powerpoint/2010/main" val="1216143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EBA0C-66F2-804E-3ACB-4656152CE8B2}"/>
              </a:ext>
            </a:extLst>
          </p:cNvPr>
          <p:cNvSpPr>
            <a:spLocks noGrp="1"/>
          </p:cNvSpPr>
          <p:nvPr>
            <p:ph type="title"/>
          </p:nvPr>
        </p:nvSpPr>
        <p:spPr/>
        <p:txBody>
          <a:bodyPr/>
          <a:lstStyle/>
          <a:p>
            <a:r>
              <a:rPr lang="en-US" dirty="0"/>
              <a:t>“Normal Retirement” – SERS Tier IIA</a:t>
            </a:r>
          </a:p>
        </p:txBody>
      </p:sp>
      <p:sp>
        <p:nvSpPr>
          <p:cNvPr id="3" name="Content Placeholder 2">
            <a:extLst>
              <a:ext uri="{FF2B5EF4-FFF2-40B4-BE49-F238E27FC236}">
                <a16:creationId xmlns:a16="http://schemas.microsoft.com/office/drawing/2014/main" id="{B03E6F40-E6E5-431C-61F9-718C73CECBE3}"/>
              </a:ext>
            </a:extLst>
          </p:cNvPr>
          <p:cNvSpPr>
            <a:spLocks noGrp="1"/>
          </p:cNvSpPr>
          <p:nvPr>
            <p:ph idx="1"/>
          </p:nvPr>
        </p:nvSpPr>
        <p:spPr/>
        <p:txBody>
          <a:bodyPr/>
          <a:lstStyle/>
          <a:p>
            <a:pPr algn="ctr"/>
            <a:r>
              <a:rPr lang="en-US" sz="2000" dirty="0"/>
              <a:t>Age 63 with 25 years vested service</a:t>
            </a:r>
          </a:p>
          <a:p>
            <a:pPr marL="0" indent="0" algn="ctr">
              <a:buNone/>
            </a:pPr>
            <a:r>
              <a:rPr lang="en-US" sz="2000" dirty="0"/>
              <a:t>OR</a:t>
            </a:r>
          </a:p>
          <a:p>
            <a:pPr algn="ctr"/>
            <a:r>
              <a:rPr lang="en-US" sz="2000" dirty="0"/>
              <a:t>Age 65 with 10 years of vested service</a:t>
            </a:r>
          </a:p>
          <a:p>
            <a:pPr marL="0" indent="0" algn="ctr">
              <a:buNone/>
            </a:pPr>
            <a:endParaRPr lang="en-US" sz="2000" dirty="0"/>
          </a:p>
          <a:p>
            <a:pPr marL="0" indent="0" algn="ctr">
              <a:buNone/>
            </a:pPr>
            <a:r>
              <a:rPr lang="en-US" sz="2000" b="1" dirty="0"/>
              <a:t>Grandfathered “normal”</a:t>
            </a:r>
          </a:p>
          <a:p>
            <a:pPr algn="ctr"/>
            <a:r>
              <a:rPr lang="en-US" sz="2000" dirty="0"/>
              <a:t>Age 60 with 25 years vested service</a:t>
            </a:r>
          </a:p>
          <a:p>
            <a:pPr marL="0" indent="0" algn="ctr">
              <a:buNone/>
            </a:pPr>
            <a:r>
              <a:rPr lang="en-US" sz="2000" dirty="0"/>
              <a:t>OR</a:t>
            </a:r>
          </a:p>
          <a:p>
            <a:pPr algn="ctr"/>
            <a:r>
              <a:rPr lang="en-US" sz="2000" dirty="0"/>
              <a:t>Age 62 with 10 years vested service</a:t>
            </a:r>
          </a:p>
          <a:p>
            <a:pPr marL="0" indent="0" algn="ctr">
              <a:buNone/>
            </a:pPr>
            <a:r>
              <a:rPr lang="en-US" sz="2000" dirty="0"/>
              <a:t>OR</a:t>
            </a:r>
          </a:p>
          <a:p>
            <a:pPr algn="ctr"/>
            <a:r>
              <a:rPr lang="en-US" sz="2000" dirty="0"/>
              <a:t>Age 62 with 5 years actual state service (effective 7/1/97)</a:t>
            </a:r>
          </a:p>
          <a:p>
            <a:endParaRPr lang="en-US" dirty="0"/>
          </a:p>
        </p:txBody>
      </p:sp>
    </p:spTree>
    <p:extLst>
      <p:ext uri="{BB962C8B-B14F-4D97-AF65-F5344CB8AC3E}">
        <p14:creationId xmlns:p14="http://schemas.microsoft.com/office/powerpoint/2010/main" val="17601472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EBA0C-66F2-804E-3ACB-4656152CE8B2}"/>
              </a:ext>
            </a:extLst>
          </p:cNvPr>
          <p:cNvSpPr>
            <a:spLocks noGrp="1"/>
          </p:cNvSpPr>
          <p:nvPr>
            <p:ph type="title"/>
          </p:nvPr>
        </p:nvSpPr>
        <p:spPr/>
        <p:txBody>
          <a:bodyPr/>
          <a:lstStyle/>
          <a:p>
            <a:r>
              <a:rPr lang="en-US" dirty="0"/>
              <a:t>“Normal Retirement” – SERS Tier III</a:t>
            </a:r>
          </a:p>
        </p:txBody>
      </p:sp>
      <p:sp>
        <p:nvSpPr>
          <p:cNvPr id="3" name="Content Placeholder 2">
            <a:extLst>
              <a:ext uri="{FF2B5EF4-FFF2-40B4-BE49-F238E27FC236}">
                <a16:creationId xmlns:a16="http://schemas.microsoft.com/office/drawing/2014/main" id="{B03E6F40-E6E5-431C-61F9-718C73CECBE3}"/>
              </a:ext>
            </a:extLst>
          </p:cNvPr>
          <p:cNvSpPr>
            <a:spLocks noGrp="1"/>
          </p:cNvSpPr>
          <p:nvPr>
            <p:ph idx="1"/>
          </p:nvPr>
        </p:nvSpPr>
        <p:spPr/>
        <p:txBody>
          <a:bodyPr/>
          <a:lstStyle/>
          <a:p>
            <a:pPr algn="ctr"/>
            <a:r>
              <a:rPr lang="en-US" dirty="0"/>
              <a:t>Age 63 with 25 years vested service</a:t>
            </a:r>
          </a:p>
          <a:p>
            <a:pPr marL="0" indent="0" algn="ctr">
              <a:buNone/>
            </a:pPr>
            <a:r>
              <a:rPr lang="en-US" dirty="0"/>
              <a:t>OR</a:t>
            </a:r>
          </a:p>
          <a:p>
            <a:pPr algn="ctr"/>
            <a:r>
              <a:rPr lang="en-US" dirty="0"/>
              <a:t>Age 65 with 10 years of vested service</a:t>
            </a:r>
          </a:p>
          <a:p>
            <a:pPr marL="0" indent="0" algn="ctr">
              <a:buNone/>
            </a:pPr>
            <a:endParaRPr lang="en-US" dirty="0"/>
          </a:p>
        </p:txBody>
      </p:sp>
    </p:spTree>
    <p:extLst>
      <p:ext uri="{BB962C8B-B14F-4D97-AF65-F5344CB8AC3E}">
        <p14:creationId xmlns:p14="http://schemas.microsoft.com/office/powerpoint/2010/main" val="730230049"/>
      </p:ext>
    </p:extLst>
  </p:cSld>
  <p:clrMapOvr>
    <a:masterClrMapping/>
  </p:clrMapOvr>
</p:sld>
</file>

<file path=ppt/theme/theme1.xml><?xml version="1.0" encoding="utf-8"?>
<a:theme xmlns:a="http://schemas.openxmlformats.org/drawingml/2006/main" name="Office Theme">
  <a:themeElements>
    <a:clrScheme name="CCSU BRAND">
      <a:dk1>
        <a:srgbClr val="184171"/>
      </a:dk1>
      <a:lt1>
        <a:srgbClr val="FFFFFF"/>
      </a:lt1>
      <a:dk2>
        <a:srgbClr val="205999"/>
      </a:dk2>
      <a:lt2>
        <a:srgbClr val="FFFFFF"/>
      </a:lt2>
      <a:accent1>
        <a:srgbClr val="B5D3EC"/>
      </a:accent1>
      <a:accent2>
        <a:srgbClr val="184171"/>
      </a:accent2>
      <a:accent3>
        <a:srgbClr val="FFDA49"/>
      </a:accent3>
      <a:accent4>
        <a:srgbClr val="6E7880"/>
      </a:accent4>
      <a:accent5>
        <a:srgbClr val="5B9BD5"/>
      </a:accent5>
      <a:accent6>
        <a:srgbClr val="04D9D9"/>
      </a:accent6>
      <a:hlink>
        <a:srgbClr val="D7F205"/>
      </a:hlink>
      <a:folHlink>
        <a:srgbClr val="F28F38"/>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orking_CCSU_Powerpt_template" id="{633DD94A-ABE7-2442-9432-3943E5D0CBAB}" vid="{D861E590-DED0-4542-9431-1F98A13E26D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C7CE41CE7DFAC48B2AD2755006F960E" ma:contentTypeVersion="18" ma:contentTypeDescription="Create a new document." ma:contentTypeScope="" ma:versionID="d0a0d1ffe882e51655b7f5773db9969f">
  <xsd:schema xmlns:xsd="http://www.w3.org/2001/XMLSchema" xmlns:xs="http://www.w3.org/2001/XMLSchema" xmlns:p="http://schemas.microsoft.com/office/2006/metadata/properties" xmlns:ns1="http://schemas.microsoft.com/sharepoint/v3" xmlns:ns2="705f29f0-4551-4740-bd7a-860c81a05f74" xmlns:ns3="5b0e0105-505d-44ec-ad6b-b4e330950db6" targetNamespace="http://schemas.microsoft.com/office/2006/metadata/properties" ma:root="true" ma:fieldsID="1d1054b5f90ad02b5bc3d67011893589" ns1:_="" ns2:_="" ns3:_="">
    <xsd:import namespace="http://schemas.microsoft.com/sharepoint/v3"/>
    <xsd:import namespace="705f29f0-4551-4740-bd7a-860c81a05f74"/>
    <xsd:import namespace="5b0e0105-505d-44ec-ad6b-b4e330950db6"/>
    <xsd:element name="properties">
      <xsd:complexType>
        <xsd:sequence>
          <xsd:element name="documentManagement">
            <xsd:complexType>
              <xsd:all>
                <xsd:element ref="ns2:MediaServiceMetadata" minOccurs="0"/>
                <xsd:element ref="ns2:MediaServiceFastMetadata" minOccurs="0"/>
                <xsd:element ref="ns1:_ip_UnifiedCompliancePolicyProperties" minOccurs="0"/>
                <xsd:element ref="ns1:_ip_UnifiedCompliancePolicyUIAction"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0" nillable="true" ma:displayName="Unified Compliance Policy Properties" ma:hidden="true" ma:internalName="_ip_UnifiedCompliancePolicyProperties">
      <xsd:simpleType>
        <xsd:restriction base="dms:Note"/>
      </xsd:simpleType>
    </xsd:element>
    <xsd:element name="_ip_UnifiedCompliancePolicyUIAction" ma:index="1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05f29f0-4551-4740-bd7a-860c81a05f7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Location" ma:index="21" nillable="true" ma:displayName="Location" ma:internalName="MediaServiceLocation" ma:readOnly="true">
      <xsd:simpleType>
        <xsd:restriction base="dms:Text"/>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f529b43b-f1ef-4cba-aaa1-48c64b82b3e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b0e0105-505d-44ec-ad6b-b4e330950db6"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44520558-267c-46cd-8e65-445fd190ee43}" ma:internalName="TaxCatchAll" ma:showField="CatchAllData" ma:web="5b0e0105-505d-44ec-ad6b-b4e330950db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705f29f0-4551-4740-bd7a-860c81a05f74">
      <Terms xmlns="http://schemas.microsoft.com/office/infopath/2007/PartnerControls"/>
    </lcf76f155ced4ddcb4097134ff3c332f>
    <TaxCatchAll xmlns="5b0e0105-505d-44ec-ad6b-b4e330950db6" xsi:nil="true"/>
    <_ip_UnifiedCompliancePolicyUIAction xmlns="http://schemas.microsoft.com/sharepoint/v3" xsi:nil="true"/>
    <_ip_UnifiedCompliancePolicyPropertie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BF66524-7172-4CA8-8BA8-1A1FF311E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05f29f0-4551-4740-bd7a-860c81a05f74"/>
    <ds:schemaRef ds:uri="5b0e0105-505d-44ec-ad6b-b4e330950d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A357D2A-DC9C-4E64-B106-D4D2B8D53EB6}">
  <ds:schemaRefs>
    <ds:schemaRef ds:uri="http://purl.org/dc/terms/"/>
    <ds:schemaRef ds:uri="http://purl.org/dc/elements/1.1/"/>
    <ds:schemaRef ds:uri="21b67846-b07d-4787-a239-442e4f3c25ae"/>
    <ds:schemaRef ds:uri="http://purl.org/dc/dcmitype/"/>
    <ds:schemaRef ds:uri="http://schemas.openxmlformats.org/package/2006/metadata/core-properties"/>
    <ds:schemaRef ds:uri="ad13c802-54a2-4f1a-9dbc-8dc38d3b6f43"/>
    <ds:schemaRef ds:uri="http://schemas.microsoft.com/office/2006/documentManagement/types"/>
    <ds:schemaRef ds:uri="http://schemas.microsoft.com/office/infopath/2007/PartnerControls"/>
    <ds:schemaRef ds:uri="http://schemas.microsoft.com/office/2006/metadata/properties"/>
    <ds:schemaRef ds:uri="http://www.w3.org/XML/1998/namespace"/>
    <ds:schemaRef ds:uri="fc4efceb-1cec-4d27-aec7-2eaef3a11372"/>
    <ds:schemaRef ds:uri="94829d61-8ed1-400f-b81c-134edc64e86c"/>
    <ds:schemaRef ds:uri="705f29f0-4551-4740-bd7a-860c81a05f74"/>
    <ds:schemaRef ds:uri="5b0e0105-505d-44ec-ad6b-b4e330950db6"/>
    <ds:schemaRef ds:uri="http://schemas.microsoft.com/sharepoint/v3"/>
  </ds:schemaRefs>
</ds:datastoreItem>
</file>

<file path=customXml/itemProps3.xml><?xml version="1.0" encoding="utf-8"?>
<ds:datastoreItem xmlns:ds="http://schemas.openxmlformats.org/officeDocument/2006/customXml" ds:itemID="{75629DFB-7D07-43A8-BF98-C9C12A44C1F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2057</TotalTime>
  <Words>962</Words>
  <Application>Microsoft Macintosh PowerPoint</Application>
  <PresentationFormat>Widescreen</PresentationFormat>
  <Paragraphs>110</Paragraphs>
  <Slides>19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Franklin Gothic Book</vt:lpstr>
      <vt:lpstr>Arial</vt:lpstr>
      <vt:lpstr>Roboto Medium</vt:lpstr>
      <vt:lpstr>Calibri</vt:lpstr>
      <vt:lpstr>Roboto</vt:lpstr>
      <vt:lpstr>adelle-sans</vt:lpstr>
      <vt:lpstr>Franklin Gothic Medium</vt:lpstr>
      <vt:lpstr>Office Theme</vt:lpstr>
      <vt:lpstr>Retirement Incentive  2023</vt:lpstr>
      <vt:lpstr>Board of Regents – Retirement Incentive</vt:lpstr>
      <vt:lpstr>Elements of the Retirement Incentive</vt:lpstr>
      <vt:lpstr>Eligibility</vt:lpstr>
      <vt:lpstr>Retirement Plan</vt:lpstr>
      <vt:lpstr>“Normal Retirement” – SERS Tier I</vt:lpstr>
      <vt:lpstr>“Normal Retirement” – SERS Tier II</vt:lpstr>
      <vt:lpstr>“Normal Retirement” – SERS Tier IIA</vt:lpstr>
      <vt:lpstr>“Normal Retirement” – SERS Tier III</vt:lpstr>
      <vt:lpstr>“Normal Retirement” – Alternate Retirement Program (ARP)</vt:lpstr>
      <vt:lpstr>“Normal Retirement” – CT Teachers’ Retirement Board Program (TRB)</vt:lpstr>
      <vt:lpstr>“Normal Retirement” – Grandfathering</vt:lpstr>
      <vt:lpstr>Eligibility</vt:lpstr>
      <vt:lpstr>Timeline</vt:lpstr>
      <vt:lpstr>Other Details</vt:lpstr>
      <vt:lpstr>Enrollment</vt:lpstr>
      <vt:lpstr>Classified Employees</vt:lpstr>
      <vt:lpstr>Retirement Planning Assistance</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Holly Drive, Newington</dc:title>
  <dc:creator>Claffey, George F. (CIO)</dc:creator>
  <cp:lastModifiedBy>Latour, Frederic (Math)</cp:lastModifiedBy>
  <cp:revision>10</cp:revision>
  <cp:lastPrinted>2023-03-06T19:08:18Z</cp:lastPrinted>
  <dcterms:created xsi:type="dcterms:W3CDTF">2023-03-05T00:09:12Z</dcterms:created>
  <dcterms:modified xsi:type="dcterms:W3CDTF">2024-01-26T00:04:52Z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0x0101004C7CE41CE7DFAC48B2AD2755006F960E</vt:lpwstr>
  </property>
  <property fmtid="{D5CDD505-2E9C-101B-9397-08002B2CF9AE}" pid="3" name="MediaServiceImageTags">
    <vt:lpwstr/>
  </property>
</Properties>
</file>